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8" r:id="rId3"/>
    <p:sldId id="259" r:id="rId4"/>
    <p:sldId id="268" r:id="rId5"/>
    <p:sldId id="269" r:id="rId6"/>
    <p:sldId id="273" r:id="rId7"/>
    <p:sldId id="270" r:id="rId8"/>
    <p:sldId id="267" r:id="rId9"/>
    <p:sldId id="266" r:id="rId10"/>
    <p:sldId id="262" r:id="rId11"/>
    <p:sldId id="263" r:id="rId12"/>
    <p:sldId id="264" r:id="rId13"/>
    <p:sldId id="265" r:id="rId14"/>
    <p:sldId id="274" r:id="rId15"/>
    <p:sldId id="271" r:id="rId16"/>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9061"/>
    <a:srgbClr val="A51890"/>
    <a:srgbClr val="A7A9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0E958B-D59B-4848-8FD0-7982F6A8FCBA}" v="9" dt="2024-09-13T07:47:37.962"/>
  </p1510:revLst>
</p1510:revInfo>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redný štýl 2 - zvýrazneni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Svetlý štýl 1 - zvýrazneni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Svetlý štýl 3 - zvýrazneni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76513" autoAdjust="0"/>
  </p:normalViewPr>
  <p:slideViewPr>
    <p:cSldViewPr snapToGrid="0">
      <p:cViewPr varScale="1">
        <p:scale>
          <a:sx n="84" d="100"/>
          <a:sy n="84" d="100"/>
        </p:scale>
        <p:origin x="151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š Šafár" userId="c6068dda-a88c-4468-9abe-b2ea23308979" providerId="ADAL" clId="{D70E958B-D59B-4848-8FD0-7982F6A8FCBA}"/>
    <pc:docChg chg="undo custSel addSld delSld modSld sldOrd">
      <pc:chgData name="Leoš Šafár" userId="c6068dda-a88c-4468-9abe-b2ea23308979" providerId="ADAL" clId="{D70E958B-D59B-4848-8FD0-7982F6A8FCBA}" dt="2024-09-13T07:48:40.681" v="687" actId="12"/>
      <pc:docMkLst>
        <pc:docMk/>
      </pc:docMkLst>
      <pc:sldChg chg="addSp delSp modSp mod modNotesTx">
        <pc:chgData name="Leoš Šafár" userId="c6068dda-a88c-4468-9abe-b2ea23308979" providerId="ADAL" clId="{D70E958B-D59B-4848-8FD0-7982F6A8FCBA}" dt="2024-09-13T07:31:40.139" v="186" actId="6549"/>
        <pc:sldMkLst>
          <pc:docMk/>
          <pc:sldMk cId="667750331" sldId="256"/>
        </pc:sldMkLst>
        <pc:spChg chg="mod">
          <ac:chgData name="Leoš Šafár" userId="c6068dda-a88c-4468-9abe-b2ea23308979" providerId="ADAL" clId="{D70E958B-D59B-4848-8FD0-7982F6A8FCBA}" dt="2024-09-13T07:28:27.475" v="9" actId="20577"/>
          <ac:spMkLst>
            <pc:docMk/>
            <pc:sldMk cId="667750331" sldId="256"/>
            <ac:spMk id="2" creationId="{00000000-0000-0000-0000-000000000000}"/>
          </ac:spMkLst>
        </pc:spChg>
        <pc:spChg chg="mod">
          <ac:chgData name="Leoš Šafár" userId="c6068dda-a88c-4468-9abe-b2ea23308979" providerId="ADAL" clId="{D70E958B-D59B-4848-8FD0-7982F6A8FCBA}" dt="2024-09-13T07:29:16.953" v="43" actId="20577"/>
          <ac:spMkLst>
            <pc:docMk/>
            <pc:sldMk cId="667750331" sldId="256"/>
            <ac:spMk id="8" creationId="{00000000-0000-0000-0000-000000000000}"/>
          </ac:spMkLst>
        </pc:spChg>
        <pc:spChg chg="mod">
          <ac:chgData name="Leoš Šafár" userId="c6068dda-a88c-4468-9abe-b2ea23308979" providerId="ADAL" clId="{D70E958B-D59B-4848-8FD0-7982F6A8FCBA}" dt="2024-09-13T07:30:19.546" v="64" actId="20577"/>
          <ac:spMkLst>
            <pc:docMk/>
            <pc:sldMk cId="667750331" sldId="256"/>
            <ac:spMk id="9" creationId="{00000000-0000-0000-0000-000000000000}"/>
          </ac:spMkLst>
        </pc:spChg>
        <pc:graphicFrameChg chg="modGraphic">
          <ac:chgData name="Leoš Šafár" userId="c6068dda-a88c-4468-9abe-b2ea23308979" providerId="ADAL" clId="{D70E958B-D59B-4848-8FD0-7982F6A8FCBA}" dt="2024-09-13T07:30:58.258" v="151" actId="20577"/>
          <ac:graphicFrameMkLst>
            <pc:docMk/>
            <pc:sldMk cId="667750331" sldId="256"/>
            <ac:graphicFrameMk id="7" creationId="{A7733FD6-F2D4-4AEE-AEE7-C442D98EA0A7}"/>
          </ac:graphicFrameMkLst>
        </pc:graphicFrameChg>
        <pc:picChg chg="add mod">
          <ac:chgData name="Leoš Šafár" userId="c6068dda-a88c-4468-9abe-b2ea23308979" providerId="ADAL" clId="{D70E958B-D59B-4848-8FD0-7982F6A8FCBA}" dt="2024-09-13T07:28:19.182" v="4" actId="1076"/>
          <ac:picMkLst>
            <pc:docMk/>
            <pc:sldMk cId="667750331" sldId="256"/>
            <ac:picMk id="3" creationId="{AFA4F796-1B21-63C1-F18F-68B7A12E5CD8}"/>
          </ac:picMkLst>
        </pc:picChg>
        <pc:picChg chg="del">
          <ac:chgData name="Leoš Šafár" userId="c6068dda-a88c-4468-9abe-b2ea23308979" providerId="ADAL" clId="{D70E958B-D59B-4848-8FD0-7982F6A8FCBA}" dt="2024-09-13T07:28:10.978" v="0" actId="478"/>
          <ac:picMkLst>
            <pc:docMk/>
            <pc:sldMk cId="667750331" sldId="256"/>
            <ac:picMk id="17" creationId="{00000000-0000-0000-0000-000000000000}"/>
          </ac:picMkLst>
        </pc:picChg>
      </pc:sldChg>
      <pc:sldChg chg="modSp mod modNotesTx">
        <pc:chgData name="Leoš Šafár" userId="c6068dda-a88c-4468-9abe-b2ea23308979" providerId="ADAL" clId="{D70E958B-D59B-4848-8FD0-7982F6A8FCBA}" dt="2024-09-13T07:32:15.122" v="196"/>
        <pc:sldMkLst>
          <pc:docMk/>
          <pc:sldMk cId="141190484" sldId="258"/>
        </pc:sldMkLst>
        <pc:spChg chg="mod">
          <ac:chgData name="Leoš Šafár" userId="c6068dda-a88c-4468-9abe-b2ea23308979" providerId="ADAL" clId="{D70E958B-D59B-4848-8FD0-7982F6A8FCBA}" dt="2024-09-13T07:32:00.997" v="188"/>
          <ac:spMkLst>
            <pc:docMk/>
            <pc:sldMk cId="141190484" sldId="258"/>
            <ac:spMk id="2" creationId="{00000000-0000-0000-0000-000000000000}"/>
          </ac:spMkLst>
        </pc:spChg>
        <pc:spChg chg="mod">
          <ac:chgData name="Leoš Šafár" userId="c6068dda-a88c-4468-9abe-b2ea23308979" providerId="ADAL" clId="{D70E958B-D59B-4848-8FD0-7982F6A8FCBA}" dt="2024-09-13T07:32:15.122" v="196"/>
          <ac:spMkLst>
            <pc:docMk/>
            <pc:sldMk cId="141190484" sldId="258"/>
            <ac:spMk id="3" creationId="{00000000-0000-0000-0000-000000000000}"/>
          </ac:spMkLst>
        </pc:spChg>
      </pc:sldChg>
      <pc:sldChg chg="modSp mod modNotesTx">
        <pc:chgData name="Leoš Šafár" userId="c6068dda-a88c-4468-9abe-b2ea23308979" providerId="ADAL" clId="{D70E958B-D59B-4848-8FD0-7982F6A8FCBA}" dt="2024-09-13T07:34:18.788" v="266"/>
        <pc:sldMkLst>
          <pc:docMk/>
          <pc:sldMk cId="1493306190" sldId="259"/>
        </pc:sldMkLst>
        <pc:spChg chg="mod">
          <ac:chgData name="Leoš Šafár" userId="c6068dda-a88c-4468-9abe-b2ea23308979" providerId="ADAL" clId="{D70E958B-D59B-4848-8FD0-7982F6A8FCBA}" dt="2024-09-13T07:34:10.690" v="265" actId="20577"/>
          <ac:spMkLst>
            <pc:docMk/>
            <pc:sldMk cId="1493306190" sldId="259"/>
            <ac:spMk id="2" creationId="{00000000-0000-0000-0000-000000000000}"/>
          </ac:spMkLst>
        </pc:spChg>
        <pc:spChg chg="mod">
          <ac:chgData name="Leoš Šafár" userId="c6068dda-a88c-4468-9abe-b2ea23308979" providerId="ADAL" clId="{D70E958B-D59B-4848-8FD0-7982F6A8FCBA}" dt="2024-09-13T07:34:18.788" v="266"/>
          <ac:spMkLst>
            <pc:docMk/>
            <pc:sldMk cId="1493306190" sldId="259"/>
            <ac:spMk id="3" creationId="{00000000-0000-0000-0000-000000000000}"/>
          </ac:spMkLst>
        </pc:spChg>
      </pc:sldChg>
      <pc:sldChg chg="modSp mod modNotesTx">
        <pc:chgData name="Leoš Šafár" userId="c6068dda-a88c-4468-9abe-b2ea23308979" providerId="ADAL" clId="{D70E958B-D59B-4848-8FD0-7982F6A8FCBA}" dt="2024-09-13T07:44:39.575" v="537"/>
        <pc:sldMkLst>
          <pc:docMk/>
          <pc:sldMk cId="3852108392" sldId="262"/>
        </pc:sldMkLst>
        <pc:spChg chg="mod">
          <ac:chgData name="Leoš Šafár" userId="c6068dda-a88c-4468-9abe-b2ea23308979" providerId="ADAL" clId="{D70E958B-D59B-4848-8FD0-7982F6A8FCBA}" dt="2024-09-13T07:42:48.539" v="484" actId="20577"/>
          <ac:spMkLst>
            <pc:docMk/>
            <pc:sldMk cId="3852108392" sldId="262"/>
            <ac:spMk id="2" creationId="{00000000-0000-0000-0000-000000000000}"/>
          </ac:spMkLst>
        </pc:spChg>
        <pc:spChg chg="mod">
          <ac:chgData name="Leoš Šafár" userId="c6068dda-a88c-4468-9abe-b2ea23308979" providerId="ADAL" clId="{D70E958B-D59B-4848-8FD0-7982F6A8FCBA}" dt="2024-09-13T07:44:39.575" v="537"/>
          <ac:spMkLst>
            <pc:docMk/>
            <pc:sldMk cId="3852108392" sldId="262"/>
            <ac:spMk id="8" creationId="{EBC65018-56AE-4018-AD52-8E173C9CCF60}"/>
          </ac:spMkLst>
        </pc:spChg>
        <pc:spChg chg="mod">
          <ac:chgData name="Leoš Šafár" userId="c6068dda-a88c-4468-9abe-b2ea23308979" providerId="ADAL" clId="{D70E958B-D59B-4848-8FD0-7982F6A8FCBA}" dt="2024-09-13T07:44:30.835" v="536" actId="6549"/>
          <ac:spMkLst>
            <pc:docMk/>
            <pc:sldMk cId="3852108392" sldId="262"/>
            <ac:spMk id="10" creationId="{9E1DA5C4-8480-4E1F-BABA-AA97613FA48C}"/>
          </ac:spMkLst>
        </pc:spChg>
      </pc:sldChg>
      <pc:sldChg chg="modSp mod modNotesTx">
        <pc:chgData name="Leoš Šafár" userId="c6068dda-a88c-4468-9abe-b2ea23308979" providerId="ADAL" clId="{D70E958B-D59B-4848-8FD0-7982F6A8FCBA}" dt="2024-09-13T07:45:21.498" v="555" actId="20577"/>
        <pc:sldMkLst>
          <pc:docMk/>
          <pc:sldMk cId="379038400" sldId="263"/>
        </pc:sldMkLst>
        <pc:spChg chg="mod">
          <ac:chgData name="Leoš Šafár" userId="c6068dda-a88c-4468-9abe-b2ea23308979" providerId="ADAL" clId="{D70E958B-D59B-4848-8FD0-7982F6A8FCBA}" dt="2024-09-13T07:42:54.763" v="486" actId="20577"/>
          <ac:spMkLst>
            <pc:docMk/>
            <pc:sldMk cId="379038400" sldId="263"/>
            <ac:spMk id="2" creationId="{00000000-0000-0000-0000-000000000000}"/>
          </ac:spMkLst>
        </pc:spChg>
        <pc:spChg chg="mod">
          <ac:chgData name="Leoš Šafár" userId="c6068dda-a88c-4468-9abe-b2ea23308979" providerId="ADAL" clId="{D70E958B-D59B-4848-8FD0-7982F6A8FCBA}" dt="2024-09-13T07:43:52.800" v="505"/>
          <ac:spMkLst>
            <pc:docMk/>
            <pc:sldMk cId="379038400" sldId="263"/>
            <ac:spMk id="7" creationId="{6373BB1A-E5DD-4AF5-A4D4-101E7C49FDAA}"/>
          </ac:spMkLst>
        </pc:spChg>
        <pc:spChg chg="mod">
          <ac:chgData name="Leoš Šafár" userId="c6068dda-a88c-4468-9abe-b2ea23308979" providerId="ADAL" clId="{D70E958B-D59B-4848-8FD0-7982F6A8FCBA}" dt="2024-09-13T07:45:21.498" v="555" actId="20577"/>
          <ac:spMkLst>
            <pc:docMk/>
            <pc:sldMk cId="379038400" sldId="263"/>
            <ac:spMk id="12" creationId="{83E8E086-F9A0-41B6-BF44-12BDC642071C}"/>
          </ac:spMkLst>
        </pc:spChg>
      </pc:sldChg>
      <pc:sldChg chg="modSp mod modNotesTx">
        <pc:chgData name="Leoš Šafár" userId="c6068dda-a88c-4468-9abe-b2ea23308979" providerId="ADAL" clId="{D70E958B-D59B-4848-8FD0-7982F6A8FCBA}" dt="2024-09-13T07:46:10.748" v="625"/>
        <pc:sldMkLst>
          <pc:docMk/>
          <pc:sldMk cId="296457536" sldId="264"/>
        </pc:sldMkLst>
        <pc:spChg chg="mod">
          <ac:chgData name="Leoš Šafár" userId="c6068dda-a88c-4468-9abe-b2ea23308979" providerId="ADAL" clId="{D70E958B-D59B-4848-8FD0-7982F6A8FCBA}" dt="2024-09-13T07:45:49.251" v="579" actId="20577"/>
          <ac:spMkLst>
            <pc:docMk/>
            <pc:sldMk cId="296457536" sldId="264"/>
            <ac:spMk id="2" creationId="{00000000-0000-0000-0000-000000000000}"/>
          </ac:spMkLst>
        </pc:spChg>
        <pc:spChg chg="mod">
          <ac:chgData name="Leoš Šafár" userId="c6068dda-a88c-4468-9abe-b2ea23308979" providerId="ADAL" clId="{D70E958B-D59B-4848-8FD0-7982F6A8FCBA}" dt="2024-09-13T07:46:10.748" v="625"/>
          <ac:spMkLst>
            <pc:docMk/>
            <pc:sldMk cId="296457536" sldId="264"/>
            <ac:spMk id="3" creationId="{00000000-0000-0000-0000-000000000000}"/>
          </ac:spMkLst>
        </pc:spChg>
      </pc:sldChg>
      <pc:sldChg chg="modSp mod">
        <pc:chgData name="Leoš Šafár" userId="c6068dda-a88c-4468-9abe-b2ea23308979" providerId="ADAL" clId="{D70E958B-D59B-4848-8FD0-7982F6A8FCBA}" dt="2024-09-13T07:46:44.442" v="634" actId="20577"/>
        <pc:sldMkLst>
          <pc:docMk/>
          <pc:sldMk cId="518027198" sldId="265"/>
        </pc:sldMkLst>
        <pc:spChg chg="mod">
          <ac:chgData name="Leoš Šafár" userId="c6068dda-a88c-4468-9abe-b2ea23308979" providerId="ADAL" clId="{D70E958B-D59B-4848-8FD0-7982F6A8FCBA}" dt="2024-09-13T07:46:33.900" v="627" actId="6549"/>
          <ac:spMkLst>
            <pc:docMk/>
            <pc:sldMk cId="518027198" sldId="265"/>
            <ac:spMk id="2" creationId="{00000000-0000-0000-0000-000000000000}"/>
          </ac:spMkLst>
        </pc:spChg>
        <pc:spChg chg="mod">
          <ac:chgData name="Leoš Šafár" userId="c6068dda-a88c-4468-9abe-b2ea23308979" providerId="ADAL" clId="{D70E958B-D59B-4848-8FD0-7982F6A8FCBA}" dt="2024-09-13T07:46:44.442" v="634" actId="20577"/>
          <ac:spMkLst>
            <pc:docMk/>
            <pc:sldMk cId="518027198" sldId="265"/>
            <ac:spMk id="3" creationId="{00000000-0000-0000-0000-000000000000}"/>
          </ac:spMkLst>
        </pc:spChg>
      </pc:sldChg>
      <pc:sldChg chg="modSp mod modNotesTx">
        <pc:chgData name="Leoš Šafár" userId="c6068dda-a88c-4468-9abe-b2ea23308979" providerId="ADAL" clId="{D70E958B-D59B-4848-8FD0-7982F6A8FCBA}" dt="2024-09-13T07:43:44.842" v="504"/>
        <pc:sldMkLst>
          <pc:docMk/>
          <pc:sldMk cId="4016031578" sldId="266"/>
        </pc:sldMkLst>
        <pc:spChg chg="mod">
          <ac:chgData name="Leoš Šafár" userId="c6068dda-a88c-4468-9abe-b2ea23308979" providerId="ADAL" clId="{D70E958B-D59B-4848-8FD0-7982F6A8FCBA}" dt="2024-09-13T07:42:05.342" v="475" actId="20577"/>
          <ac:spMkLst>
            <pc:docMk/>
            <pc:sldMk cId="4016031578" sldId="266"/>
            <ac:spMk id="2" creationId="{00000000-0000-0000-0000-000000000000}"/>
          </ac:spMkLst>
        </pc:spChg>
        <pc:spChg chg="mod">
          <ac:chgData name="Leoš Šafár" userId="c6068dda-a88c-4468-9abe-b2ea23308979" providerId="ADAL" clId="{D70E958B-D59B-4848-8FD0-7982F6A8FCBA}" dt="2024-09-13T07:43:44.842" v="504"/>
          <ac:spMkLst>
            <pc:docMk/>
            <pc:sldMk cId="4016031578" sldId="266"/>
            <ac:spMk id="8" creationId="{22D4C18C-414C-4EFB-A336-A2DBCC5D4EAC}"/>
          </ac:spMkLst>
        </pc:spChg>
      </pc:sldChg>
      <pc:sldChg chg="modSp mod modNotesTx">
        <pc:chgData name="Leoš Šafár" userId="c6068dda-a88c-4468-9abe-b2ea23308979" providerId="ADAL" clId="{D70E958B-D59B-4848-8FD0-7982F6A8FCBA}" dt="2024-09-13T07:42:18.995" v="476"/>
        <pc:sldMkLst>
          <pc:docMk/>
          <pc:sldMk cId="3942541671" sldId="267"/>
        </pc:sldMkLst>
        <pc:spChg chg="mod">
          <ac:chgData name="Leoš Šafár" userId="c6068dda-a88c-4468-9abe-b2ea23308979" providerId="ADAL" clId="{D70E958B-D59B-4848-8FD0-7982F6A8FCBA}" dt="2024-09-13T07:40:42.341" v="450" actId="20577"/>
          <ac:spMkLst>
            <pc:docMk/>
            <pc:sldMk cId="3942541671" sldId="267"/>
            <ac:spMk id="2" creationId="{00000000-0000-0000-0000-000000000000}"/>
          </ac:spMkLst>
        </pc:spChg>
        <pc:spChg chg="mod">
          <ac:chgData name="Leoš Šafár" userId="c6068dda-a88c-4468-9abe-b2ea23308979" providerId="ADAL" clId="{D70E958B-D59B-4848-8FD0-7982F6A8FCBA}" dt="2024-09-13T07:41:28.270" v="472"/>
          <ac:spMkLst>
            <pc:docMk/>
            <pc:sldMk cId="3942541671" sldId="267"/>
            <ac:spMk id="3" creationId="{803FC8A7-75C4-433E-99F5-A8B23FC2E111}"/>
          </ac:spMkLst>
        </pc:spChg>
        <pc:spChg chg="mod">
          <ac:chgData name="Leoš Šafár" userId="c6068dda-a88c-4468-9abe-b2ea23308979" providerId="ADAL" clId="{D70E958B-D59B-4848-8FD0-7982F6A8FCBA}" dt="2024-09-13T07:41:32.656" v="473"/>
          <ac:spMkLst>
            <pc:docMk/>
            <pc:sldMk cId="3942541671" sldId="267"/>
            <ac:spMk id="7" creationId="{F241A021-D413-4164-80DD-62D143B1187D}"/>
          </ac:spMkLst>
        </pc:spChg>
        <pc:spChg chg="mod">
          <ac:chgData name="Leoš Šafár" userId="c6068dda-a88c-4468-9abe-b2ea23308979" providerId="ADAL" clId="{D70E958B-D59B-4848-8FD0-7982F6A8FCBA}" dt="2024-09-13T07:40:52.284" v="451"/>
          <ac:spMkLst>
            <pc:docMk/>
            <pc:sldMk cId="3942541671" sldId="267"/>
            <ac:spMk id="8" creationId="{22D4C18C-414C-4EFB-A336-A2DBCC5D4EAC}"/>
          </ac:spMkLst>
        </pc:spChg>
      </pc:sldChg>
      <pc:sldChg chg="modSp mod modNotesTx">
        <pc:chgData name="Leoš Šafár" userId="c6068dda-a88c-4468-9abe-b2ea23308979" providerId="ADAL" clId="{D70E958B-D59B-4848-8FD0-7982F6A8FCBA}" dt="2024-09-13T07:34:55.105" v="299"/>
        <pc:sldMkLst>
          <pc:docMk/>
          <pc:sldMk cId="4231083939" sldId="268"/>
        </pc:sldMkLst>
        <pc:spChg chg="mod">
          <ac:chgData name="Leoš Šafár" userId="c6068dda-a88c-4468-9abe-b2ea23308979" providerId="ADAL" clId="{D70E958B-D59B-4848-8FD0-7982F6A8FCBA}" dt="2024-09-13T07:34:27.633" v="278" actId="20577"/>
          <ac:spMkLst>
            <pc:docMk/>
            <pc:sldMk cId="4231083939" sldId="268"/>
            <ac:spMk id="2" creationId="{00000000-0000-0000-0000-000000000000}"/>
          </ac:spMkLst>
        </pc:spChg>
        <pc:spChg chg="mod">
          <ac:chgData name="Leoš Šafár" userId="c6068dda-a88c-4468-9abe-b2ea23308979" providerId="ADAL" clId="{D70E958B-D59B-4848-8FD0-7982F6A8FCBA}" dt="2024-09-13T07:34:45.273" v="298" actId="20577"/>
          <ac:spMkLst>
            <pc:docMk/>
            <pc:sldMk cId="4231083939" sldId="268"/>
            <ac:spMk id="3" creationId="{00000000-0000-0000-0000-000000000000}"/>
          </ac:spMkLst>
        </pc:spChg>
      </pc:sldChg>
      <pc:sldChg chg="modSp mod modNotesTx">
        <pc:chgData name="Leoš Šafár" userId="c6068dda-a88c-4468-9abe-b2ea23308979" providerId="ADAL" clId="{D70E958B-D59B-4848-8FD0-7982F6A8FCBA}" dt="2024-09-13T07:35:48.190" v="343" actId="404"/>
        <pc:sldMkLst>
          <pc:docMk/>
          <pc:sldMk cId="4119576916" sldId="269"/>
        </pc:sldMkLst>
        <pc:spChg chg="mod">
          <ac:chgData name="Leoš Šafár" userId="c6068dda-a88c-4468-9abe-b2ea23308979" providerId="ADAL" clId="{D70E958B-D59B-4848-8FD0-7982F6A8FCBA}" dt="2024-09-13T07:35:12.138" v="329" actId="20577"/>
          <ac:spMkLst>
            <pc:docMk/>
            <pc:sldMk cId="4119576916" sldId="269"/>
            <ac:spMk id="8" creationId="{BD33EE8B-2A83-4C99-B43B-62E960BF5473}"/>
          </ac:spMkLst>
        </pc:spChg>
        <pc:spChg chg="mod">
          <ac:chgData name="Leoš Šafár" userId="c6068dda-a88c-4468-9abe-b2ea23308979" providerId="ADAL" clId="{D70E958B-D59B-4848-8FD0-7982F6A8FCBA}" dt="2024-09-13T07:35:48.190" v="343" actId="404"/>
          <ac:spMkLst>
            <pc:docMk/>
            <pc:sldMk cId="4119576916" sldId="269"/>
            <ac:spMk id="13" creationId="{A2B32680-583B-A1B1-87C6-A008D55D9A05}"/>
          </ac:spMkLst>
        </pc:spChg>
      </pc:sldChg>
      <pc:sldChg chg="modSp mod modNotesTx">
        <pc:chgData name="Leoš Šafár" userId="c6068dda-a88c-4468-9abe-b2ea23308979" providerId="ADAL" clId="{D70E958B-D59B-4848-8FD0-7982F6A8FCBA}" dt="2024-09-13T07:40:17.281" v="437"/>
        <pc:sldMkLst>
          <pc:docMk/>
          <pc:sldMk cId="906605839" sldId="270"/>
        </pc:sldMkLst>
        <pc:spChg chg="mod">
          <ac:chgData name="Leoš Šafár" userId="c6068dda-a88c-4468-9abe-b2ea23308979" providerId="ADAL" clId="{D70E958B-D59B-4848-8FD0-7982F6A8FCBA}" dt="2024-09-13T07:39:22.527" v="413" actId="20577"/>
          <ac:spMkLst>
            <pc:docMk/>
            <pc:sldMk cId="906605839" sldId="270"/>
            <ac:spMk id="2" creationId="{00000000-0000-0000-0000-000000000000}"/>
          </ac:spMkLst>
        </pc:spChg>
        <pc:spChg chg="mod">
          <ac:chgData name="Leoš Šafár" userId="c6068dda-a88c-4468-9abe-b2ea23308979" providerId="ADAL" clId="{D70E958B-D59B-4848-8FD0-7982F6A8FCBA}" dt="2024-09-13T07:40:17.281" v="437"/>
          <ac:spMkLst>
            <pc:docMk/>
            <pc:sldMk cId="906605839" sldId="270"/>
            <ac:spMk id="3" creationId="{00000000-0000-0000-0000-000000000000}"/>
          </ac:spMkLst>
        </pc:spChg>
      </pc:sldChg>
      <pc:sldChg chg="modSp mod modNotesTx">
        <pc:chgData name="Leoš Šafár" userId="c6068dda-a88c-4468-9abe-b2ea23308979" providerId="ADAL" clId="{D70E958B-D59B-4848-8FD0-7982F6A8FCBA}" dt="2024-09-13T07:48:40.681" v="687" actId="12"/>
        <pc:sldMkLst>
          <pc:docMk/>
          <pc:sldMk cId="3515743086" sldId="271"/>
        </pc:sldMkLst>
        <pc:spChg chg="mod">
          <ac:chgData name="Leoš Šafár" userId="c6068dda-a88c-4468-9abe-b2ea23308979" providerId="ADAL" clId="{D70E958B-D59B-4848-8FD0-7982F6A8FCBA}" dt="2024-09-13T07:48:19.436" v="676" actId="20577"/>
          <ac:spMkLst>
            <pc:docMk/>
            <pc:sldMk cId="3515743086" sldId="271"/>
            <ac:spMk id="2" creationId="{00000000-0000-0000-0000-000000000000}"/>
          </ac:spMkLst>
        </pc:spChg>
        <pc:spChg chg="mod">
          <ac:chgData name="Leoš Šafár" userId="c6068dda-a88c-4468-9abe-b2ea23308979" providerId="ADAL" clId="{D70E958B-D59B-4848-8FD0-7982F6A8FCBA}" dt="2024-09-13T07:48:40.681" v="687" actId="12"/>
          <ac:spMkLst>
            <pc:docMk/>
            <pc:sldMk cId="3515743086" sldId="271"/>
            <ac:spMk id="3" creationId="{00000000-0000-0000-0000-000000000000}"/>
          </ac:spMkLst>
        </pc:spChg>
      </pc:sldChg>
      <pc:sldChg chg="del modNotesTx">
        <pc:chgData name="Leoš Šafár" userId="c6068dda-a88c-4468-9abe-b2ea23308979" providerId="ADAL" clId="{D70E958B-D59B-4848-8FD0-7982F6A8FCBA}" dt="2024-09-13T07:47:53.011" v="643" actId="47"/>
        <pc:sldMkLst>
          <pc:docMk/>
          <pc:sldMk cId="3710256135" sldId="272"/>
        </pc:sldMkLst>
      </pc:sldChg>
      <pc:sldChg chg="modSp mod modNotesTx">
        <pc:chgData name="Leoš Šafár" userId="c6068dda-a88c-4468-9abe-b2ea23308979" providerId="ADAL" clId="{D70E958B-D59B-4848-8FD0-7982F6A8FCBA}" dt="2024-09-13T07:39:45.858" v="433" actId="20577"/>
        <pc:sldMkLst>
          <pc:docMk/>
          <pc:sldMk cId="280632443" sldId="273"/>
        </pc:sldMkLst>
        <pc:spChg chg="mod">
          <ac:chgData name="Leoš Šafár" userId="c6068dda-a88c-4468-9abe-b2ea23308979" providerId="ADAL" clId="{D70E958B-D59B-4848-8FD0-7982F6A8FCBA}" dt="2024-09-13T07:37:06.602" v="364" actId="20577"/>
          <ac:spMkLst>
            <pc:docMk/>
            <pc:sldMk cId="280632443" sldId="273"/>
            <ac:spMk id="8" creationId="{BD33EE8B-2A83-4C99-B43B-62E960BF5473}"/>
          </ac:spMkLst>
        </pc:spChg>
        <pc:graphicFrameChg chg="mod modGraphic">
          <ac:chgData name="Leoš Šafár" userId="c6068dda-a88c-4468-9abe-b2ea23308979" providerId="ADAL" clId="{D70E958B-D59B-4848-8FD0-7982F6A8FCBA}" dt="2024-09-13T07:39:45.858" v="433" actId="20577"/>
          <ac:graphicFrameMkLst>
            <pc:docMk/>
            <pc:sldMk cId="280632443" sldId="273"/>
            <ac:graphicFrameMk id="6" creationId="{AEB084AB-3221-4C23-9DE2-33F508692564}"/>
          </ac:graphicFrameMkLst>
        </pc:graphicFrameChg>
      </pc:sldChg>
      <pc:sldChg chg="addSp delSp modSp add mod ord modNotesTx">
        <pc:chgData name="Leoš Šafár" userId="c6068dda-a88c-4468-9abe-b2ea23308979" providerId="ADAL" clId="{D70E958B-D59B-4848-8FD0-7982F6A8FCBA}" dt="2024-09-13T07:47:50.145" v="642"/>
        <pc:sldMkLst>
          <pc:docMk/>
          <pc:sldMk cId="4271426142" sldId="274"/>
        </pc:sldMkLst>
        <pc:spChg chg="add del mod">
          <ac:chgData name="Leoš Šafár" userId="c6068dda-a88c-4468-9abe-b2ea23308979" providerId="ADAL" clId="{D70E958B-D59B-4848-8FD0-7982F6A8FCBA}" dt="2024-09-13T07:47:37.500" v="640" actId="478"/>
          <ac:spMkLst>
            <pc:docMk/>
            <pc:sldMk cId="4271426142" sldId="274"/>
            <ac:spMk id="4" creationId="{E881B87D-C612-9DAA-AA28-C64A6C795B3A}"/>
          </ac:spMkLst>
        </pc:spChg>
        <pc:spChg chg="add mod">
          <ac:chgData name="Leoš Šafár" userId="c6068dda-a88c-4468-9abe-b2ea23308979" providerId="ADAL" clId="{D70E958B-D59B-4848-8FD0-7982F6A8FCBA}" dt="2024-09-13T07:47:37.962" v="641"/>
          <ac:spMkLst>
            <pc:docMk/>
            <pc:sldMk cId="4271426142" sldId="274"/>
            <ac:spMk id="5" creationId="{123FE409-21C8-A7B5-4BC1-F205E87D0672}"/>
          </ac:spMkLst>
        </pc:spChg>
        <pc:spChg chg="add mod">
          <ac:chgData name="Leoš Šafár" userId="c6068dda-a88c-4468-9abe-b2ea23308979" providerId="ADAL" clId="{D70E958B-D59B-4848-8FD0-7982F6A8FCBA}" dt="2024-09-13T07:47:37.962" v="641"/>
          <ac:spMkLst>
            <pc:docMk/>
            <pc:sldMk cId="4271426142" sldId="274"/>
            <ac:spMk id="6" creationId="{03982A1C-3BAA-6B2A-C95E-851711287D30}"/>
          </ac:spMkLst>
        </pc:spChg>
        <pc:picChg chg="add mod">
          <ac:chgData name="Leoš Šafár" userId="c6068dda-a88c-4468-9abe-b2ea23308979" providerId="ADAL" clId="{D70E958B-D59B-4848-8FD0-7982F6A8FCBA}" dt="2024-09-13T07:47:37.962" v="641"/>
          <ac:picMkLst>
            <pc:docMk/>
            <pc:sldMk cId="4271426142" sldId="274"/>
            <ac:picMk id="10" creationId="{3BEB1AFA-122B-13EB-BAC3-4A70FEDA89D9}"/>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799925853691746"/>
          <c:y val="0.16330900303535684"/>
          <c:w val="0.42613528624555436"/>
          <c:h val="0.71760604214420576"/>
        </c:manualLayout>
      </c:layout>
      <c:radarChart>
        <c:radarStyle val="marker"/>
        <c:varyColors val="0"/>
        <c:ser>
          <c:idx val="0"/>
          <c:order val="0"/>
          <c:tx>
            <c:strRef>
              <c:f>Hárok1!$B$1</c:f>
              <c:strCache>
                <c:ptCount val="1"/>
                <c:pt idx="0">
                  <c:v>Stĺpec2</c:v>
                </c:pt>
              </c:strCache>
            </c:strRef>
          </c:tx>
          <c:spPr>
            <a:ln w="28575" cap="rnd">
              <a:solidFill>
                <a:srgbClr val="A51890"/>
              </a:solidFill>
              <a:round/>
            </a:ln>
            <a:effectLst/>
          </c:spPr>
          <c:marker>
            <c:symbol val="circle"/>
            <c:size val="5"/>
            <c:spPr>
              <a:solidFill>
                <a:srgbClr val="A29061"/>
              </a:solidFill>
              <a:ln w="9525">
                <a:solidFill>
                  <a:srgbClr val="A29061"/>
                </a:solidFill>
              </a:ln>
              <a:effectLst/>
            </c:spPr>
          </c:marker>
          <c:dLbls>
            <c:dLbl>
              <c:idx val="0"/>
              <c:layout>
                <c:manualLayout>
                  <c:x val="7.1904471501910414E-2"/>
                  <c:y val="8.61190097771561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4C7-4140-BA47-CCFFB94F52A6}"/>
                </c:ext>
              </c:extLst>
            </c:dLbl>
            <c:dLbl>
              <c:idx val="1"/>
              <c:layout>
                <c:manualLayout>
                  <c:x val="-8.3333333333333329E-2"/>
                  <c:y val="3.57142857142857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4C7-4140-BA47-CCFFB94F52A6}"/>
                </c:ext>
              </c:extLst>
            </c:dLbl>
            <c:dLbl>
              <c:idx val="2"/>
              <c:layout>
                <c:manualLayout>
                  <c:x val="-6.1776816084161433E-2"/>
                  <c:y val="-0.1289736134703971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4C7-4140-BA47-CCFFB94F52A6}"/>
                </c:ext>
              </c:extLst>
            </c:dLbl>
            <c:dLbl>
              <c:idx val="3"/>
              <c:layout>
                <c:manualLayout>
                  <c:x val="6.1415210123532959E-2"/>
                  <c:y val="-0.10833652202223729"/>
                </c:manualLayout>
              </c:layout>
              <c:showLegendKey val="0"/>
              <c:showVal val="1"/>
              <c:showCatName val="0"/>
              <c:showSerName val="0"/>
              <c:showPercent val="0"/>
              <c:showBubbleSize val="0"/>
              <c:extLst>
                <c:ext xmlns:c15="http://schemas.microsoft.com/office/drawing/2012/chart" uri="{CE6537A1-D6FC-4f65-9D91-7224C49458BB}">
                  <c15:layout>
                    <c:manualLayout>
                      <c:w val="9.7694997246507265E-2"/>
                      <c:h val="7.7063133289946531E-2"/>
                    </c:manualLayout>
                  </c15:layout>
                </c:ext>
                <c:ext xmlns:c16="http://schemas.microsoft.com/office/drawing/2014/chart" uri="{C3380CC4-5D6E-409C-BE32-E72D297353CC}">
                  <c16:uniqueId val="{00000003-54C7-4140-BA47-CCFFB94F52A6}"/>
                </c:ext>
              </c:extLst>
            </c:dLbl>
            <c:dLbl>
              <c:idx val="4"/>
              <c:layout>
                <c:manualLayout>
                  <c:x val="0.10556563999550121"/>
                  <c:y val="3.9682416898985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4C7-4140-BA47-CCFFB94F52A6}"/>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Century Schoolbook" panose="02040604050505020304" pitchFamily="18" charset="0"/>
                    <a:ea typeface="+mn-ea"/>
                    <a:cs typeface="+mn-cs"/>
                  </a:defRPr>
                </a:pPr>
                <a:endParaRPr lang="sk-S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Hárok1!$A$2:$A$6</c:f>
              <c:strCache>
                <c:ptCount val="5"/>
                <c:pt idx="0">
                  <c:v>Právne opatrenia</c:v>
                </c:pt>
                <c:pt idx="1">
                  <c:v>Technické opatrenia</c:v>
                </c:pt>
                <c:pt idx="2">
                  <c:v>Organizačné opatrenia</c:v>
                </c:pt>
                <c:pt idx="3">
                  <c:v>Rozvoj kapacít</c:v>
                </c:pt>
                <c:pt idx="4">
                  <c:v>Kooperačné opatrenia</c:v>
                </c:pt>
              </c:strCache>
            </c:strRef>
          </c:cat>
          <c:val>
            <c:numRef>
              <c:f>Hárok1!$B$2:$B$6</c:f>
              <c:numCache>
                <c:formatCode>General</c:formatCode>
                <c:ptCount val="5"/>
                <c:pt idx="0">
                  <c:v>20</c:v>
                </c:pt>
                <c:pt idx="1">
                  <c:v>20</c:v>
                </c:pt>
                <c:pt idx="2">
                  <c:v>18.64</c:v>
                </c:pt>
                <c:pt idx="3">
                  <c:v>17.5</c:v>
                </c:pt>
                <c:pt idx="4">
                  <c:v>16.22</c:v>
                </c:pt>
              </c:numCache>
            </c:numRef>
          </c:val>
          <c:extLst>
            <c:ext xmlns:c16="http://schemas.microsoft.com/office/drawing/2014/chart" uri="{C3380CC4-5D6E-409C-BE32-E72D297353CC}">
              <c16:uniqueId val="{00000005-54C7-4140-BA47-CCFFB94F52A6}"/>
            </c:ext>
          </c:extLst>
        </c:ser>
        <c:ser>
          <c:idx val="1"/>
          <c:order val="1"/>
          <c:tx>
            <c:strRef>
              <c:f>Hárok1!$C$1</c:f>
              <c:strCache>
                <c:ptCount val="1"/>
                <c:pt idx="0">
                  <c:v>Stĺpec1</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k-S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Hárok1!$A$2:$A$6</c:f>
              <c:strCache>
                <c:ptCount val="5"/>
                <c:pt idx="0">
                  <c:v>Právne opatrenia</c:v>
                </c:pt>
                <c:pt idx="1">
                  <c:v>Technické opatrenia</c:v>
                </c:pt>
                <c:pt idx="2">
                  <c:v>Organizačné opatrenia</c:v>
                </c:pt>
                <c:pt idx="3">
                  <c:v>Rozvoj kapacít</c:v>
                </c:pt>
                <c:pt idx="4">
                  <c:v>Kooperačné opatrenia</c:v>
                </c:pt>
              </c:strCache>
            </c:strRef>
          </c:cat>
          <c:val>
            <c:numRef>
              <c:f>Hárok1!$C$2:$C$6</c:f>
              <c:numCache>
                <c:formatCode>General</c:formatCode>
                <c:ptCount val="5"/>
              </c:numCache>
            </c:numRef>
          </c:val>
          <c:extLst>
            <c:ext xmlns:c16="http://schemas.microsoft.com/office/drawing/2014/chart" uri="{C3380CC4-5D6E-409C-BE32-E72D297353CC}">
              <c16:uniqueId val="{00000006-54C7-4140-BA47-CCFFB94F52A6}"/>
            </c:ext>
          </c:extLst>
        </c:ser>
        <c:dLbls>
          <c:showLegendKey val="0"/>
          <c:showVal val="1"/>
          <c:showCatName val="0"/>
          <c:showSerName val="0"/>
          <c:showPercent val="0"/>
          <c:showBubbleSize val="0"/>
        </c:dLbls>
        <c:axId val="1858478944"/>
        <c:axId val="1858471456"/>
      </c:radarChart>
      <c:catAx>
        <c:axId val="185847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Century Schoolbook" panose="02040604050505020304" pitchFamily="18" charset="0"/>
                <a:ea typeface="+mn-ea"/>
                <a:cs typeface="+mn-cs"/>
              </a:defRPr>
            </a:pPr>
            <a:endParaRPr lang="sk-SK"/>
          </a:p>
        </c:txPr>
        <c:crossAx val="1858471456"/>
        <c:crosses val="autoZero"/>
        <c:auto val="1"/>
        <c:lblAlgn val="ctr"/>
        <c:lblOffset val="100"/>
        <c:noMultiLvlLbl val="0"/>
      </c:catAx>
      <c:valAx>
        <c:axId val="185847145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8584789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k-SK"/>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216554363798973"/>
          <c:y val="0.1646848439968005"/>
          <c:w val="0.4447611193687987"/>
          <c:h val="0.69310412038367175"/>
        </c:manualLayout>
      </c:layout>
      <c:radarChart>
        <c:radarStyle val="marker"/>
        <c:varyColors val="0"/>
        <c:ser>
          <c:idx val="0"/>
          <c:order val="0"/>
          <c:tx>
            <c:strRef>
              <c:f>Hárok1!$B$1</c:f>
              <c:strCache>
                <c:ptCount val="1"/>
                <c:pt idx="0">
                  <c:v>Rad 1</c:v>
                </c:pt>
              </c:strCache>
            </c:strRef>
          </c:tx>
          <c:spPr>
            <a:ln w="28575" cap="rnd">
              <a:solidFill>
                <a:srgbClr val="A51890"/>
              </a:solidFill>
              <a:round/>
            </a:ln>
            <a:effectLst/>
          </c:spPr>
          <c:marker>
            <c:symbol val="circle"/>
            <c:size val="5"/>
            <c:spPr>
              <a:solidFill>
                <a:srgbClr val="A29061"/>
              </a:solidFill>
              <a:ln w="9525">
                <a:solidFill>
                  <a:srgbClr val="A29061"/>
                </a:solidFill>
              </a:ln>
              <a:effectLst/>
            </c:spPr>
          </c:marker>
          <c:dLbls>
            <c:dLbl>
              <c:idx val="0"/>
              <c:layout>
                <c:manualLayout>
                  <c:x val="6.0185185185185182E-2"/>
                  <c:y val="5.55555555555555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053-4D7C-A2FC-CDB79363EFD8}"/>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Century Schoolbook" panose="02040604050505020304" pitchFamily="18" charset="0"/>
                    <a:ea typeface="+mn-ea"/>
                    <a:cs typeface="+mn-cs"/>
                  </a:defRPr>
                </a:pPr>
                <a:endParaRPr lang="sk-S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Hárok1!$A$2:$A$6</c:f>
              <c:strCache>
                <c:ptCount val="5"/>
                <c:pt idx="0">
                  <c:v>Právne opatrenia</c:v>
                </c:pt>
                <c:pt idx="1">
                  <c:v>Technické opatrenia</c:v>
                </c:pt>
                <c:pt idx="2">
                  <c:v>Organizačné opatrenia</c:v>
                </c:pt>
                <c:pt idx="3">
                  <c:v>Rozvoj kapacít</c:v>
                </c:pt>
                <c:pt idx="4">
                  <c:v>Kooperačné opatrenia</c:v>
                </c:pt>
              </c:strCache>
            </c:strRef>
          </c:cat>
          <c:val>
            <c:numRef>
              <c:f>Hárok1!$B$2:$B$6</c:f>
              <c:numCache>
                <c:formatCode>General</c:formatCode>
                <c:ptCount val="5"/>
                <c:pt idx="0">
                  <c:v>19.64</c:v>
                </c:pt>
                <c:pt idx="1">
                  <c:v>18.309999999999999</c:v>
                </c:pt>
                <c:pt idx="2">
                  <c:v>17.059999999999999</c:v>
                </c:pt>
                <c:pt idx="3">
                  <c:v>18.11</c:v>
                </c:pt>
                <c:pt idx="4">
                  <c:v>18.02</c:v>
                </c:pt>
              </c:numCache>
            </c:numRef>
          </c:val>
          <c:extLst>
            <c:ext xmlns:c16="http://schemas.microsoft.com/office/drawing/2014/chart" uri="{C3380CC4-5D6E-409C-BE32-E72D297353CC}">
              <c16:uniqueId val="{00000001-4053-4D7C-A2FC-CDB79363EFD8}"/>
            </c:ext>
          </c:extLst>
        </c:ser>
        <c:dLbls>
          <c:showLegendKey val="0"/>
          <c:showVal val="1"/>
          <c:showCatName val="0"/>
          <c:showSerName val="0"/>
          <c:showPercent val="0"/>
          <c:showBubbleSize val="0"/>
        </c:dLbls>
        <c:axId val="1751503152"/>
        <c:axId val="1751503568"/>
      </c:radarChart>
      <c:catAx>
        <c:axId val="1751503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Century Schoolbook" panose="02040604050505020304" pitchFamily="18" charset="0"/>
                <a:ea typeface="+mn-ea"/>
                <a:cs typeface="+mn-cs"/>
              </a:defRPr>
            </a:pPr>
            <a:endParaRPr lang="sk-SK"/>
          </a:p>
        </c:txPr>
        <c:crossAx val="1751503568"/>
        <c:crosses val="autoZero"/>
        <c:auto val="1"/>
        <c:lblAlgn val="ctr"/>
        <c:lblOffset val="100"/>
        <c:noMultiLvlLbl val="0"/>
      </c:catAx>
      <c:valAx>
        <c:axId val="175150356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751503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k-SK"/>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Hárok1!$B$6</c:f>
              <c:strCache>
                <c:ptCount val="1"/>
                <c:pt idx="0">
                  <c:v>Slovenská sporiteľňa</c:v>
                </c:pt>
              </c:strCache>
            </c:strRef>
          </c:tx>
          <c:spPr>
            <a:ln w="28575" cap="rnd">
              <a:solidFill>
                <a:srgbClr val="002060"/>
              </a:solidFill>
              <a:round/>
            </a:ln>
            <a:effectLst/>
          </c:spPr>
          <c:marker>
            <c:symbol val="circle"/>
            <c:size val="5"/>
            <c:spPr>
              <a:solidFill>
                <a:srgbClr val="002060"/>
              </a:solidFill>
              <a:ln w="9525">
                <a:solidFill>
                  <a:srgbClr val="002060"/>
                </a:solidFill>
              </a:ln>
              <a:effectLst/>
            </c:spPr>
          </c:marker>
          <c:cat>
            <c:numRef>
              <c:f>Hárok1!$C$5:$H$5</c:f>
              <c:numCache>
                <c:formatCode>General</c:formatCode>
                <c:ptCount val="6"/>
                <c:pt idx="0">
                  <c:v>2018</c:v>
                </c:pt>
                <c:pt idx="1">
                  <c:v>2019</c:v>
                </c:pt>
                <c:pt idx="2">
                  <c:v>2020</c:v>
                </c:pt>
                <c:pt idx="3">
                  <c:v>2021</c:v>
                </c:pt>
                <c:pt idx="4">
                  <c:v>2022</c:v>
                </c:pt>
                <c:pt idx="5">
                  <c:v>2023</c:v>
                </c:pt>
              </c:numCache>
            </c:numRef>
          </c:cat>
          <c:val>
            <c:numRef>
              <c:f>Hárok1!$C$6:$H$6</c:f>
              <c:numCache>
                <c:formatCode>#,##0</c:formatCode>
                <c:ptCount val="6"/>
                <c:pt idx="0">
                  <c:v>69686</c:v>
                </c:pt>
                <c:pt idx="1">
                  <c:v>69718</c:v>
                </c:pt>
                <c:pt idx="2">
                  <c:v>63492</c:v>
                </c:pt>
                <c:pt idx="3">
                  <c:v>64239</c:v>
                </c:pt>
                <c:pt idx="4">
                  <c:v>67155</c:v>
                </c:pt>
                <c:pt idx="5">
                  <c:v>71669</c:v>
                </c:pt>
              </c:numCache>
            </c:numRef>
          </c:val>
          <c:smooth val="0"/>
          <c:extLst>
            <c:ext xmlns:c16="http://schemas.microsoft.com/office/drawing/2014/chart" uri="{C3380CC4-5D6E-409C-BE32-E72D297353CC}">
              <c16:uniqueId val="{00000000-D800-47A0-B478-88C2BADF23F7}"/>
            </c:ext>
          </c:extLst>
        </c:ser>
        <c:ser>
          <c:idx val="1"/>
          <c:order val="1"/>
          <c:tx>
            <c:strRef>
              <c:f>Hárok1!$B$7</c:f>
              <c:strCache>
                <c:ptCount val="1"/>
                <c:pt idx="0">
                  <c:v>VÚB banka</c:v>
                </c:pt>
              </c:strCache>
            </c:strRef>
          </c:tx>
          <c:spPr>
            <a:ln w="28575" cap="rnd">
              <a:solidFill>
                <a:srgbClr val="FF6600"/>
              </a:solidFill>
              <a:round/>
            </a:ln>
            <a:effectLst/>
          </c:spPr>
          <c:marker>
            <c:symbol val="circle"/>
            <c:size val="5"/>
            <c:spPr>
              <a:solidFill>
                <a:srgbClr val="FF6600"/>
              </a:solidFill>
              <a:ln w="9525">
                <a:solidFill>
                  <a:srgbClr val="FF6600"/>
                </a:solidFill>
              </a:ln>
              <a:effectLst/>
            </c:spPr>
          </c:marker>
          <c:cat>
            <c:numRef>
              <c:f>Hárok1!$C$5:$H$5</c:f>
              <c:numCache>
                <c:formatCode>General</c:formatCode>
                <c:ptCount val="6"/>
                <c:pt idx="0">
                  <c:v>2018</c:v>
                </c:pt>
                <c:pt idx="1">
                  <c:v>2019</c:v>
                </c:pt>
                <c:pt idx="2">
                  <c:v>2020</c:v>
                </c:pt>
                <c:pt idx="3">
                  <c:v>2021</c:v>
                </c:pt>
                <c:pt idx="4">
                  <c:v>2022</c:v>
                </c:pt>
                <c:pt idx="5">
                  <c:v>2023</c:v>
                </c:pt>
              </c:numCache>
            </c:numRef>
          </c:cat>
          <c:val>
            <c:numRef>
              <c:f>Hárok1!$C$7:$H$7</c:f>
              <c:numCache>
                <c:formatCode>#,##0</c:formatCode>
                <c:ptCount val="6"/>
                <c:pt idx="0">
                  <c:v>34544</c:v>
                </c:pt>
                <c:pt idx="1">
                  <c:v>27384</c:v>
                </c:pt>
                <c:pt idx="2">
                  <c:v>28214</c:v>
                </c:pt>
                <c:pt idx="3">
                  <c:v>31821</c:v>
                </c:pt>
                <c:pt idx="4">
                  <c:v>32928</c:v>
                </c:pt>
                <c:pt idx="5">
                  <c:v>41287</c:v>
                </c:pt>
              </c:numCache>
            </c:numRef>
          </c:val>
          <c:smooth val="0"/>
          <c:extLst>
            <c:ext xmlns:c16="http://schemas.microsoft.com/office/drawing/2014/chart" uri="{C3380CC4-5D6E-409C-BE32-E72D297353CC}">
              <c16:uniqueId val="{00000001-D800-47A0-B478-88C2BADF23F7}"/>
            </c:ext>
          </c:extLst>
        </c:ser>
        <c:ser>
          <c:idx val="2"/>
          <c:order val="2"/>
          <c:tx>
            <c:strRef>
              <c:f>Hárok1!$B$8</c:f>
              <c:strCache>
                <c:ptCount val="1"/>
                <c:pt idx="0">
                  <c:v>Tatra banka</c:v>
                </c:pt>
              </c:strCache>
            </c:strRef>
          </c:tx>
          <c:spPr>
            <a:ln w="28575" cap="rnd">
              <a:solidFill>
                <a:schemeClr val="tx1">
                  <a:lumMod val="50000"/>
                  <a:lumOff val="50000"/>
                </a:schemeClr>
              </a:solidFill>
              <a:round/>
            </a:ln>
            <a:effectLst/>
          </c:spPr>
          <c:marker>
            <c:symbol val="circle"/>
            <c:size val="5"/>
            <c:spPr>
              <a:solidFill>
                <a:schemeClr val="tx1">
                  <a:lumMod val="50000"/>
                  <a:lumOff val="50000"/>
                </a:schemeClr>
              </a:solidFill>
              <a:ln w="9525">
                <a:solidFill>
                  <a:schemeClr val="tx1">
                    <a:lumMod val="50000"/>
                    <a:lumOff val="50000"/>
                  </a:schemeClr>
                </a:solidFill>
              </a:ln>
              <a:effectLst/>
            </c:spPr>
          </c:marker>
          <c:cat>
            <c:numRef>
              <c:f>Hárok1!$C$5:$H$5</c:f>
              <c:numCache>
                <c:formatCode>General</c:formatCode>
                <c:ptCount val="6"/>
                <c:pt idx="0">
                  <c:v>2018</c:v>
                </c:pt>
                <c:pt idx="1">
                  <c:v>2019</c:v>
                </c:pt>
                <c:pt idx="2">
                  <c:v>2020</c:v>
                </c:pt>
                <c:pt idx="3">
                  <c:v>2021</c:v>
                </c:pt>
                <c:pt idx="4">
                  <c:v>2022</c:v>
                </c:pt>
                <c:pt idx="5">
                  <c:v>2023</c:v>
                </c:pt>
              </c:numCache>
            </c:numRef>
          </c:cat>
          <c:val>
            <c:numRef>
              <c:f>Hárok1!$C$8:$H$8</c:f>
              <c:numCache>
                <c:formatCode>#,##0</c:formatCode>
                <c:ptCount val="6"/>
                <c:pt idx="0">
                  <c:v>26263</c:v>
                </c:pt>
                <c:pt idx="1">
                  <c:v>26409</c:v>
                </c:pt>
                <c:pt idx="2">
                  <c:v>29766</c:v>
                </c:pt>
                <c:pt idx="3">
                  <c:v>33876</c:v>
                </c:pt>
                <c:pt idx="4">
                  <c:v>36271</c:v>
                </c:pt>
                <c:pt idx="5">
                  <c:v>39657</c:v>
                </c:pt>
              </c:numCache>
            </c:numRef>
          </c:val>
          <c:smooth val="0"/>
          <c:extLst>
            <c:ext xmlns:c16="http://schemas.microsoft.com/office/drawing/2014/chart" uri="{C3380CC4-5D6E-409C-BE32-E72D297353CC}">
              <c16:uniqueId val="{00000002-D800-47A0-B478-88C2BADF23F7}"/>
            </c:ext>
          </c:extLst>
        </c:ser>
        <c:ser>
          <c:idx val="3"/>
          <c:order val="3"/>
          <c:tx>
            <c:strRef>
              <c:f>Hárok1!$B$9</c:f>
              <c:strCache>
                <c:ptCount val="1"/>
                <c:pt idx="0">
                  <c:v>ČSOB</c:v>
                </c:pt>
              </c:strCache>
            </c:strRef>
          </c:tx>
          <c:spPr>
            <a:ln w="28575" cap="rnd">
              <a:solidFill>
                <a:srgbClr val="C00000"/>
              </a:solidFill>
              <a:round/>
            </a:ln>
            <a:effectLst/>
          </c:spPr>
          <c:marker>
            <c:symbol val="circle"/>
            <c:size val="5"/>
            <c:spPr>
              <a:solidFill>
                <a:srgbClr val="C00000"/>
              </a:solidFill>
              <a:ln w="9525">
                <a:solidFill>
                  <a:srgbClr val="C00000"/>
                </a:solidFill>
              </a:ln>
              <a:effectLst/>
            </c:spPr>
          </c:marker>
          <c:cat>
            <c:numRef>
              <c:f>Hárok1!$C$5:$H$5</c:f>
              <c:numCache>
                <c:formatCode>General</c:formatCode>
                <c:ptCount val="6"/>
                <c:pt idx="0">
                  <c:v>2018</c:v>
                </c:pt>
                <c:pt idx="1">
                  <c:v>2019</c:v>
                </c:pt>
                <c:pt idx="2">
                  <c:v>2020</c:v>
                </c:pt>
                <c:pt idx="3">
                  <c:v>2021</c:v>
                </c:pt>
                <c:pt idx="4">
                  <c:v>2022</c:v>
                </c:pt>
                <c:pt idx="5">
                  <c:v>2023</c:v>
                </c:pt>
              </c:numCache>
            </c:numRef>
          </c:cat>
          <c:val>
            <c:numRef>
              <c:f>Hárok1!$C$9:$H$9</c:f>
              <c:numCache>
                <c:formatCode>#,##0</c:formatCode>
                <c:ptCount val="6"/>
                <c:pt idx="0">
                  <c:v>36620</c:v>
                </c:pt>
                <c:pt idx="1">
                  <c:v>36489</c:v>
                </c:pt>
                <c:pt idx="2">
                  <c:v>37846</c:v>
                </c:pt>
                <c:pt idx="3">
                  <c:v>53652</c:v>
                </c:pt>
                <c:pt idx="4">
                  <c:v>63645</c:v>
                </c:pt>
                <c:pt idx="5">
                  <c:v>65066</c:v>
                </c:pt>
              </c:numCache>
            </c:numRef>
          </c:val>
          <c:smooth val="0"/>
          <c:extLst>
            <c:ext xmlns:c16="http://schemas.microsoft.com/office/drawing/2014/chart" uri="{C3380CC4-5D6E-409C-BE32-E72D297353CC}">
              <c16:uniqueId val="{00000003-D800-47A0-B478-88C2BADF23F7}"/>
            </c:ext>
          </c:extLst>
        </c:ser>
        <c:ser>
          <c:idx val="4"/>
          <c:order val="4"/>
          <c:tx>
            <c:strRef>
              <c:f>Hárok1!$B$10</c:f>
              <c:strCache>
                <c:ptCount val="1"/>
                <c:pt idx="0">
                  <c:v>Prima banka</c:v>
                </c:pt>
              </c:strCache>
            </c:strRef>
          </c:tx>
          <c:spPr>
            <a:ln w="28575" cap="rnd">
              <a:solidFill>
                <a:srgbClr val="008000"/>
              </a:solidFill>
              <a:round/>
            </a:ln>
            <a:effectLst/>
          </c:spPr>
          <c:marker>
            <c:symbol val="circle"/>
            <c:size val="5"/>
            <c:spPr>
              <a:solidFill>
                <a:srgbClr val="008000"/>
              </a:solidFill>
              <a:ln w="9525">
                <a:solidFill>
                  <a:srgbClr val="008000"/>
                </a:solidFill>
              </a:ln>
              <a:effectLst/>
            </c:spPr>
          </c:marker>
          <c:cat>
            <c:numRef>
              <c:f>Hárok1!$C$5:$H$5</c:f>
              <c:numCache>
                <c:formatCode>General</c:formatCode>
                <c:ptCount val="6"/>
                <c:pt idx="0">
                  <c:v>2018</c:v>
                </c:pt>
                <c:pt idx="1">
                  <c:v>2019</c:v>
                </c:pt>
                <c:pt idx="2">
                  <c:v>2020</c:v>
                </c:pt>
                <c:pt idx="3">
                  <c:v>2021</c:v>
                </c:pt>
                <c:pt idx="4">
                  <c:v>2022</c:v>
                </c:pt>
                <c:pt idx="5">
                  <c:v>2023</c:v>
                </c:pt>
              </c:numCache>
            </c:numRef>
          </c:cat>
          <c:val>
            <c:numRef>
              <c:f>Hárok1!$C$10:$H$10</c:f>
              <c:numCache>
                <c:formatCode>#,##0</c:formatCode>
                <c:ptCount val="6"/>
                <c:pt idx="0">
                  <c:v>7080</c:v>
                </c:pt>
                <c:pt idx="1">
                  <c:v>4122</c:v>
                </c:pt>
                <c:pt idx="2">
                  <c:v>3194</c:v>
                </c:pt>
                <c:pt idx="3">
                  <c:v>3216</c:v>
                </c:pt>
                <c:pt idx="4">
                  <c:v>2793</c:v>
                </c:pt>
                <c:pt idx="5">
                  <c:v>2951</c:v>
                </c:pt>
              </c:numCache>
            </c:numRef>
          </c:val>
          <c:smooth val="0"/>
          <c:extLst>
            <c:ext xmlns:c16="http://schemas.microsoft.com/office/drawing/2014/chart" uri="{C3380CC4-5D6E-409C-BE32-E72D297353CC}">
              <c16:uniqueId val="{00000004-D800-47A0-B478-88C2BADF23F7}"/>
            </c:ext>
          </c:extLst>
        </c:ser>
        <c:dLbls>
          <c:showLegendKey val="0"/>
          <c:showVal val="0"/>
          <c:showCatName val="0"/>
          <c:showSerName val="0"/>
          <c:showPercent val="0"/>
          <c:showBubbleSize val="0"/>
        </c:dLbls>
        <c:marker val="1"/>
        <c:smooth val="0"/>
        <c:axId val="1954116752"/>
        <c:axId val="1954129232"/>
      </c:lineChart>
      <c:catAx>
        <c:axId val="195411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Century Schoolbook" panose="02040604050505020304" pitchFamily="18" charset="0"/>
                <a:ea typeface="+mn-ea"/>
                <a:cs typeface="+mn-cs"/>
              </a:defRPr>
            </a:pPr>
            <a:endParaRPr lang="sk-SK"/>
          </a:p>
        </c:txPr>
        <c:crossAx val="1954129232"/>
        <c:crosses val="autoZero"/>
        <c:auto val="1"/>
        <c:lblAlgn val="ctr"/>
        <c:lblOffset val="100"/>
        <c:noMultiLvlLbl val="0"/>
      </c:catAx>
      <c:valAx>
        <c:axId val="19541292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Century Schoolbook" panose="02040604050505020304" pitchFamily="18" charset="0"/>
                <a:ea typeface="+mn-ea"/>
                <a:cs typeface="+mn-cs"/>
              </a:defRPr>
            </a:pPr>
            <a:endParaRPr lang="sk-SK"/>
          </a:p>
        </c:txPr>
        <c:crossAx val="1954116752"/>
        <c:crosses val="autoZero"/>
        <c:crossBetween val="between"/>
      </c:valAx>
      <c:spPr>
        <a:noFill/>
        <a:ln>
          <a:noFill/>
        </a:ln>
        <a:effectLst/>
      </c:spPr>
    </c:plotArea>
    <c:legend>
      <c:legendPos val="r"/>
      <c:layout>
        <c:manualLayout>
          <c:xMode val="edge"/>
          <c:yMode val="edge"/>
          <c:x val="0.77338700396825399"/>
          <c:y val="0.17798305926629227"/>
          <c:w val="0.21699186507936508"/>
          <c:h val="0.5421939275913243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Century Schoolbook" panose="02040604050505020304" pitchFamily="18" charset="0"/>
              <a:ea typeface="+mn-ea"/>
              <a:cs typeface="+mn-cs"/>
            </a:defRPr>
          </a:pPr>
          <a:endParaRPr lang="sk-SK"/>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k-SK"/>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k-SK"/>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7686180907781908E-2"/>
          <c:y val="3.2407407407407406E-2"/>
          <c:w val="0.65156646948592711"/>
          <c:h val="0.86019320501603969"/>
        </c:manualLayout>
      </c:layout>
      <c:barChart>
        <c:barDir val="col"/>
        <c:grouping val="clustered"/>
        <c:varyColors val="0"/>
        <c:ser>
          <c:idx val="0"/>
          <c:order val="0"/>
          <c:tx>
            <c:strRef>
              <c:f>Hárok1!$W$4</c:f>
              <c:strCache>
                <c:ptCount val="1"/>
                <c:pt idx="0">
                  <c:v>ERSTE GROUP</c:v>
                </c:pt>
              </c:strCache>
            </c:strRef>
          </c:tx>
          <c:spPr>
            <a:solidFill>
              <a:srgbClr val="002060"/>
            </a:solidFill>
            <a:ln>
              <a:solidFill>
                <a:srgbClr val="002060"/>
              </a:solidFill>
            </a:ln>
            <a:effectLst/>
          </c:spPr>
          <c:invertIfNegative val="0"/>
          <c:cat>
            <c:numRef>
              <c:f>Hárok1!$X$3:$AC$3</c:f>
              <c:numCache>
                <c:formatCode>General</c:formatCode>
                <c:ptCount val="6"/>
                <c:pt idx="0">
                  <c:v>2018</c:v>
                </c:pt>
                <c:pt idx="1">
                  <c:v>2019</c:v>
                </c:pt>
                <c:pt idx="2">
                  <c:v>2020</c:v>
                </c:pt>
                <c:pt idx="3">
                  <c:v>2021</c:v>
                </c:pt>
                <c:pt idx="4">
                  <c:v>2022</c:v>
                </c:pt>
                <c:pt idx="5">
                  <c:v>2023</c:v>
                </c:pt>
              </c:numCache>
            </c:numRef>
          </c:cat>
          <c:val>
            <c:numRef>
              <c:f>Hárok1!$X$4:$AC$4</c:f>
              <c:numCache>
                <c:formatCode>0.0</c:formatCode>
                <c:ptCount val="6"/>
                <c:pt idx="0">
                  <c:v>2347.6</c:v>
                </c:pt>
                <c:pt idx="1">
                  <c:v>2351.9</c:v>
                </c:pt>
                <c:pt idx="2">
                  <c:v>2503.9</c:v>
                </c:pt>
                <c:pt idx="3">
                  <c:v>2681.3</c:v>
                </c:pt>
                <c:pt idx="4">
                  <c:v>2798.2</c:v>
                </c:pt>
                <c:pt idx="5">
                  <c:v>2981</c:v>
                </c:pt>
              </c:numCache>
            </c:numRef>
          </c:val>
          <c:extLst>
            <c:ext xmlns:c16="http://schemas.microsoft.com/office/drawing/2014/chart" uri="{C3380CC4-5D6E-409C-BE32-E72D297353CC}">
              <c16:uniqueId val="{00000000-29BB-4052-8A88-90BB46331291}"/>
            </c:ext>
          </c:extLst>
        </c:ser>
        <c:ser>
          <c:idx val="1"/>
          <c:order val="1"/>
          <c:tx>
            <c:strRef>
              <c:f>Hárok1!$W$5</c:f>
              <c:strCache>
                <c:ptCount val="1"/>
                <c:pt idx="0">
                  <c:v>INTESA SANPAOLO</c:v>
                </c:pt>
              </c:strCache>
            </c:strRef>
          </c:tx>
          <c:spPr>
            <a:solidFill>
              <a:srgbClr val="70AD47">
                <a:lumMod val="50000"/>
              </a:srgbClr>
            </a:solidFill>
            <a:ln>
              <a:solidFill>
                <a:srgbClr val="70AD47">
                  <a:lumMod val="50000"/>
                </a:srgbClr>
              </a:solidFill>
            </a:ln>
            <a:effectLst/>
          </c:spPr>
          <c:invertIfNegative val="0"/>
          <c:cat>
            <c:numRef>
              <c:f>Hárok1!$X$3:$AC$3</c:f>
              <c:numCache>
                <c:formatCode>General</c:formatCode>
                <c:ptCount val="6"/>
                <c:pt idx="0">
                  <c:v>2018</c:v>
                </c:pt>
                <c:pt idx="1">
                  <c:v>2019</c:v>
                </c:pt>
                <c:pt idx="2">
                  <c:v>2020</c:v>
                </c:pt>
                <c:pt idx="3">
                  <c:v>2021</c:v>
                </c:pt>
                <c:pt idx="4">
                  <c:v>2022</c:v>
                </c:pt>
                <c:pt idx="5">
                  <c:v>2023</c:v>
                </c:pt>
              </c:numCache>
            </c:numRef>
          </c:cat>
          <c:val>
            <c:numRef>
              <c:f>Hárok1!$X$5:$AC$5</c:f>
              <c:numCache>
                <c:formatCode>0.0</c:formatCode>
                <c:ptCount val="6"/>
                <c:pt idx="0">
                  <c:v>695</c:v>
                </c:pt>
                <c:pt idx="1">
                  <c:v>692</c:v>
                </c:pt>
                <c:pt idx="2">
                  <c:v>1265</c:v>
                </c:pt>
                <c:pt idx="3">
                  <c:v>1606</c:v>
                </c:pt>
                <c:pt idx="4">
                  <c:v>1661</c:v>
                </c:pt>
                <c:pt idx="5">
                  <c:v>1741</c:v>
                </c:pt>
              </c:numCache>
            </c:numRef>
          </c:val>
          <c:extLst>
            <c:ext xmlns:c16="http://schemas.microsoft.com/office/drawing/2014/chart" uri="{C3380CC4-5D6E-409C-BE32-E72D297353CC}">
              <c16:uniqueId val="{00000001-29BB-4052-8A88-90BB46331291}"/>
            </c:ext>
          </c:extLst>
        </c:ser>
        <c:ser>
          <c:idx val="2"/>
          <c:order val="2"/>
          <c:tx>
            <c:strRef>
              <c:f>Hárok1!$W$6</c:f>
              <c:strCache>
                <c:ptCount val="1"/>
                <c:pt idx="0">
                  <c:v>KBC GROUP</c:v>
                </c:pt>
              </c:strCache>
            </c:strRef>
          </c:tx>
          <c:spPr>
            <a:solidFill>
              <a:srgbClr val="5B9BD5"/>
            </a:solidFill>
            <a:ln>
              <a:solidFill>
                <a:srgbClr val="5B9BD5"/>
              </a:solidFill>
            </a:ln>
            <a:effectLst/>
          </c:spPr>
          <c:invertIfNegative val="0"/>
          <c:cat>
            <c:numRef>
              <c:f>Hárok1!$X$3:$AC$3</c:f>
              <c:numCache>
                <c:formatCode>General</c:formatCode>
                <c:ptCount val="6"/>
                <c:pt idx="0">
                  <c:v>2018</c:v>
                </c:pt>
                <c:pt idx="1">
                  <c:v>2019</c:v>
                </c:pt>
                <c:pt idx="2">
                  <c:v>2020</c:v>
                </c:pt>
                <c:pt idx="3">
                  <c:v>2021</c:v>
                </c:pt>
                <c:pt idx="4">
                  <c:v>2022</c:v>
                </c:pt>
                <c:pt idx="5">
                  <c:v>2023</c:v>
                </c:pt>
              </c:numCache>
            </c:numRef>
          </c:cat>
          <c:val>
            <c:numRef>
              <c:f>Hárok1!$X$6:$AC$6</c:f>
              <c:numCache>
                <c:formatCode>0.0</c:formatCode>
                <c:ptCount val="6"/>
                <c:pt idx="0">
                  <c:v>251</c:v>
                </c:pt>
                <c:pt idx="1">
                  <c:v>275</c:v>
                </c:pt>
                <c:pt idx="2">
                  <c:v>356</c:v>
                </c:pt>
                <c:pt idx="3">
                  <c:v>780</c:v>
                </c:pt>
                <c:pt idx="4">
                  <c:v>893</c:v>
                </c:pt>
                <c:pt idx="5">
                  <c:v>992</c:v>
                </c:pt>
              </c:numCache>
            </c:numRef>
          </c:val>
          <c:extLst>
            <c:ext xmlns:c16="http://schemas.microsoft.com/office/drawing/2014/chart" uri="{C3380CC4-5D6E-409C-BE32-E72D297353CC}">
              <c16:uniqueId val="{00000002-29BB-4052-8A88-90BB46331291}"/>
            </c:ext>
          </c:extLst>
        </c:ser>
        <c:ser>
          <c:idx val="3"/>
          <c:order val="3"/>
          <c:tx>
            <c:strRef>
              <c:f>Hárok1!$W$7</c:f>
              <c:strCache>
                <c:ptCount val="1"/>
                <c:pt idx="0">
                  <c:v>UNICREDIT BANK</c:v>
                </c:pt>
              </c:strCache>
            </c:strRef>
          </c:tx>
          <c:spPr>
            <a:solidFill>
              <a:srgbClr val="C00000"/>
            </a:solidFill>
            <a:ln>
              <a:solidFill>
                <a:srgbClr val="C00000"/>
              </a:solidFill>
            </a:ln>
            <a:effectLst/>
          </c:spPr>
          <c:invertIfNegative val="0"/>
          <c:cat>
            <c:numRef>
              <c:f>Hárok1!$X$3:$AC$3</c:f>
              <c:numCache>
                <c:formatCode>General</c:formatCode>
                <c:ptCount val="6"/>
                <c:pt idx="0">
                  <c:v>2018</c:v>
                </c:pt>
                <c:pt idx="1">
                  <c:v>2019</c:v>
                </c:pt>
                <c:pt idx="2">
                  <c:v>2020</c:v>
                </c:pt>
                <c:pt idx="3">
                  <c:v>2021</c:v>
                </c:pt>
                <c:pt idx="4">
                  <c:v>2022</c:v>
                </c:pt>
                <c:pt idx="5">
                  <c:v>2023</c:v>
                </c:pt>
              </c:numCache>
            </c:numRef>
          </c:cat>
          <c:val>
            <c:numRef>
              <c:f>Hárok1!$X$7:$AC$7</c:f>
              <c:numCache>
                <c:formatCode>0.0</c:formatCode>
                <c:ptCount val="6"/>
                <c:pt idx="0">
                  <c:v>1201</c:v>
                </c:pt>
                <c:pt idx="1">
                  <c:v>1043</c:v>
                </c:pt>
                <c:pt idx="2">
                  <c:v>1093</c:v>
                </c:pt>
                <c:pt idx="3">
                  <c:v>1142</c:v>
                </c:pt>
                <c:pt idx="4">
                  <c:v>1175</c:v>
                </c:pt>
                <c:pt idx="5">
                  <c:v>1190</c:v>
                </c:pt>
              </c:numCache>
            </c:numRef>
          </c:val>
          <c:extLst>
            <c:ext xmlns:c16="http://schemas.microsoft.com/office/drawing/2014/chart" uri="{C3380CC4-5D6E-409C-BE32-E72D297353CC}">
              <c16:uniqueId val="{00000003-29BB-4052-8A88-90BB46331291}"/>
            </c:ext>
          </c:extLst>
        </c:ser>
        <c:ser>
          <c:idx val="4"/>
          <c:order val="4"/>
          <c:tx>
            <c:strRef>
              <c:f>Hárok1!$W$8</c:f>
              <c:strCache>
                <c:ptCount val="1"/>
                <c:pt idx="0">
                  <c:v>REIFFEISEN BANK AG</c:v>
                </c:pt>
              </c:strCache>
            </c:strRef>
          </c:tx>
          <c:spPr>
            <a:solidFill>
              <a:srgbClr val="FFC000"/>
            </a:solidFill>
            <a:ln>
              <a:solidFill>
                <a:srgbClr val="FFC000"/>
              </a:solidFill>
            </a:ln>
            <a:effectLst/>
          </c:spPr>
          <c:invertIfNegative val="0"/>
          <c:cat>
            <c:numRef>
              <c:f>Hárok1!$X$3:$AC$3</c:f>
              <c:numCache>
                <c:formatCode>General</c:formatCode>
                <c:ptCount val="6"/>
                <c:pt idx="0">
                  <c:v>2018</c:v>
                </c:pt>
                <c:pt idx="1">
                  <c:v>2019</c:v>
                </c:pt>
                <c:pt idx="2">
                  <c:v>2020</c:v>
                </c:pt>
                <c:pt idx="3">
                  <c:v>2021</c:v>
                </c:pt>
                <c:pt idx="4">
                  <c:v>2022</c:v>
                </c:pt>
                <c:pt idx="5">
                  <c:v>2023</c:v>
                </c:pt>
              </c:numCache>
            </c:numRef>
          </c:cat>
          <c:val>
            <c:numRef>
              <c:f>Hárok1!$X$8:$AC$8</c:f>
              <c:numCache>
                <c:formatCode>0.0</c:formatCode>
                <c:ptCount val="6"/>
                <c:pt idx="0">
                  <c:v>498.58800000000002</c:v>
                </c:pt>
                <c:pt idx="1">
                  <c:v>521.798</c:v>
                </c:pt>
                <c:pt idx="2">
                  <c:v>533.58699999999999</c:v>
                </c:pt>
                <c:pt idx="3">
                  <c:v>559</c:v>
                </c:pt>
                <c:pt idx="4">
                  <c:v>653</c:v>
                </c:pt>
                <c:pt idx="5">
                  <c:v>736</c:v>
                </c:pt>
              </c:numCache>
            </c:numRef>
          </c:val>
          <c:extLst>
            <c:ext xmlns:c16="http://schemas.microsoft.com/office/drawing/2014/chart" uri="{C3380CC4-5D6E-409C-BE32-E72D297353CC}">
              <c16:uniqueId val="{00000004-29BB-4052-8A88-90BB46331291}"/>
            </c:ext>
          </c:extLst>
        </c:ser>
        <c:dLbls>
          <c:showLegendKey val="0"/>
          <c:showVal val="0"/>
          <c:showCatName val="0"/>
          <c:showSerName val="0"/>
          <c:showPercent val="0"/>
          <c:showBubbleSize val="0"/>
        </c:dLbls>
        <c:gapWidth val="219"/>
        <c:overlap val="-27"/>
        <c:axId val="1353843279"/>
        <c:axId val="1353838703"/>
      </c:barChart>
      <c:catAx>
        <c:axId val="135384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Century Schoolbook" panose="02040604050505020304" pitchFamily="18" charset="0"/>
                <a:ea typeface="+mn-ea"/>
                <a:cs typeface="+mn-cs"/>
              </a:defRPr>
            </a:pPr>
            <a:endParaRPr lang="sk-SK"/>
          </a:p>
        </c:txPr>
        <c:crossAx val="1353838703"/>
        <c:crosses val="autoZero"/>
        <c:auto val="1"/>
        <c:lblAlgn val="ctr"/>
        <c:lblOffset val="100"/>
        <c:noMultiLvlLbl val="0"/>
      </c:catAx>
      <c:valAx>
        <c:axId val="1353838703"/>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Century Schoolbook" panose="02040604050505020304" pitchFamily="18" charset="0"/>
                <a:ea typeface="+mn-ea"/>
                <a:cs typeface="+mn-cs"/>
              </a:defRPr>
            </a:pPr>
            <a:endParaRPr lang="sk-SK"/>
          </a:p>
        </c:txPr>
        <c:crossAx val="1353843279"/>
        <c:crosses val="autoZero"/>
        <c:crossBetween val="between"/>
      </c:valAx>
      <c:spPr>
        <a:noFill/>
        <a:ln>
          <a:noFill/>
        </a:ln>
        <a:effectLst/>
      </c:spPr>
    </c:plotArea>
    <c:legend>
      <c:legendPos val="r"/>
      <c:layout>
        <c:manualLayout>
          <c:xMode val="edge"/>
          <c:yMode val="edge"/>
          <c:x val="0.75523086884256108"/>
          <c:y val="0.10483762626262626"/>
          <c:w val="0.23111713143220464"/>
          <c:h val="0.766115909090909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Century Schoolbook" panose="02040604050505020304" pitchFamily="18" charset="0"/>
              <a:ea typeface="+mn-ea"/>
              <a:cs typeface="+mn-cs"/>
            </a:defRPr>
          </a:pPr>
          <a:endParaRPr lang="sk-SK"/>
        </a:p>
      </c:txPr>
    </c:legend>
    <c:plotVisOnly val="1"/>
    <c:dispBlanksAs val="gap"/>
    <c:showDLblsOverMax val="0"/>
  </c:chart>
  <c:spPr>
    <a:noFill/>
    <a:ln>
      <a:noFill/>
    </a:ln>
    <a:effectLst/>
  </c:spPr>
  <c:txPr>
    <a:bodyPr/>
    <a:lstStyle/>
    <a:p>
      <a:pPr>
        <a:defRPr/>
      </a:pPr>
      <a:endParaRPr lang="sk-SK"/>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E922A8-1636-43E7-8BAC-B81094D0BE80}" type="datetimeFigureOut">
              <a:rPr lang="sk-SK" smtClean="0"/>
              <a:t>13. 9. 2024</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313009-D096-4D12-8C0D-3DB790FC3E28}" type="slidenum">
              <a:rPr lang="sk-SK" smtClean="0"/>
              <a:t>‹#›</a:t>
            </a:fld>
            <a:endParaRPr lang="sk-SK"/>
          </a:p>
        </p:txBody>
      </p:sp>
    </p:spTree>
    <p:extLst>
      <p:ext uri="{BB962C8B-B14F-4D97-AF65-F5344CB8AC3E}">
        <p14:creationId xmlns:p14="http://schemas.microsoft.com/office/powerpoint/2010/main" val="3382171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Defense of </a:t>
            </a:r>
            <a:r>
              <a:rPr lang="sk-SK" dirty="0" err="1"/>
              <a:t>Diploma</a:t>
            </a:r>
            <a:r>
              <a:rPr lang="sk-SK" dirty="0"/>
              <a:t>/</a:t>
            </a:r>
            <a:r>
              <a:rPr lang="sk-SK" dirty="0" err="1"/>
              <a:t>Bachelor</a:t>
            </a:r>
            <a:r>
              <a:rPr lang="sk-SK" dirty="0"/>
              <a:t> </a:t>
            </a:r>
            <a:r>
              <a:rPr lang="sk-SK" dirty="0" err="1"/>
              <a:t>thesis</a:t>
            </a:r>
            <a:endParaRPr lang="en-US" dirty="0"/>
          </a:p>
          <a:p>
            <a:r>
              <a:rPr lang="en-US" dirty="0"/>
              <a:t>It is a professional event that has its own rules and customs:</a:t>
            </a:r>
          </a:p>
          <a:p>
            <a:r>
              <a:rPr lang="en-US" dirty="0"/>
              <a:t>– communication side = procedure/order of activities, giving the floor, politeness,</a:t>
            </a:r>
          </a:p>
          <a:p>
            <a:r>
              <a:rPr lang="en-US" dirty="0"/>
              <a:t>– a festive form manifested mainly by the formal clothing of the committee and the graduate/bachelor.</a:t>
            </a:r>
          </a:p>
          <a:p>
            <a:endParaRPr lang="en-US" dirty="0"/>
          </a:p>
          <a:p>
            <a:r>
              <a:rPr lang="en-US" dirty="0"/>
              <a:t>The aim of the presentation is to enable the committee to quickly and as accurately as possible understand what you did and how you did it</a:t>
            </a:r>
          </a:p>
          <a:p>
            <a:endParaRPr lang="en-US" dirty="0"/>
          </a:p>
          <a:p>
            <a:r>
              <a:rPr lang="en-US" dirty="0"/>
              <a:t>The most common mistake is an incorrect time estimate. It is estimated that one slide will take 1-2 minutes, i.e. j. a maximum of 10 slides that you will talk about are suitable for a 10-minute presentation. Do not dwell on the details in the introduction, simply describe the context and as soon as possible go to what and why you did.</a:t>
            </a:r>
          </a:p>
          <a:p>
            <a:r>
              <a:rPr lang="en-US" dirty="0"/>
              <a:t>Do not try to "say everything" - only the most important and interesting. Try to explain ideas in as few words as possible. Talk about what is on the slide and not about anything else. Use correct terminology, not jargon.</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1</a:t>
            </a:fld>
            <a:endParaRPr lang="sk-SK"/>
          </a:p>
        </p:txBody>
      </p:sp>
    </p:spTree>
    <p:extLst>
      <p:ext uri="{BB962C8B-B14F-4D97-AF65-F5344CB8AC3E}">
        <p14:creationId xmlns:p14="http://schemas.microsoft.com/office/powerpoint/2010/main" val="2513621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results, findings, evaluation = (what, how much, why, how)</a:t>
            </a:r>
          </a:p>
          <a:p>
            <a:r>
              <a:rPr lang="en-US" dirty="0"/>
              <a:t>emphasize important results, findings, compare own results with literature, previous observations, other samples, clarify or hypothesize the causes of important findings;</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10</a:t>
            </a:fld>
            <a:endParaRPr lang="sk-SK"/>
          </a:p>
        </p:txBody>
      </p:sp>
    </p:spTree>
    <p:extLst>
      <p:ext uri="{BB962C8B-B14F-4D97-AF65-F5344CB8AC3E}">
        <p14:creationId xmlns:p14="http://schemas.microsoft.com/office/powerpoint/2010/main" val="2986670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results, findings, evaluation = (what, how much, why, how)</a:t>
            </a:r>
          </a:p>
          <a:p>
            <a:r>
              <a:rPr lang="en-US" dirty="0"/>
              <a:t>emphasize important results, findings, compare own results with literature, previous observations, other samples, clarify or hypothesize the causes of important findings;</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11</a:t>
            </a:fld>
            <a:endParaRPr lang="sk-SK"/>
          </a:p>
        </p:txBody>
      </p:sp>
    </p:spTree>
    <p:extLst>
      <p:ext uri="{BB962C8B-B14F-4D97-AF65-F5344CB8AC3E}">
        <p14:creationId xmlns:p14="http://schemas.microsoft.com/office/powerpoint/2010/main" val="2354296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conclusions - fulfillment/failure of goals, confirmation/disconfirmation of hypotheses, meaning and use of own results; predict the possibilities of further development/use of your results;</a:t>
            </a:r>
            <a:r>
              <a:rPr lang="sk-SK" dirty="0"/>
              <a:t> </a:t>
            </a:r>
            <a:r>
              <a:rPr lang="sk-SK" dirty="0" err="1"/>
              <a:t>contribution</a:t>
            </a:r>
            <a:r>
              <a:rPr lang="sk-SK" dirty="0"/>
              <a:t> to </a:t>
            </a:r>
            <a:r>
              <a:rPr lang="sk-SK" dirty="0" err="1"/>
              <a:t>existing</a:t>
            </a:r>
            <a:r>
              <a:rPr lang="sk-SK" dirty="0"/>
              <a:t> </a:t>
            </a:r>
            <a:r>
              <a:rPr lang="sk-SK" dirty="0" err="1"/>
              <a:t>literature</a:t>
            </a:r>
            <a:endParaRPr lang="en-US" dirty="0"/>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12</a:t>
            </a:fld>
            <a:endParaRPr lang="sk-SK"/>
          </a:p>
        </p:txBody>
      </p:sp>
    </p:spTree>
    <p:extLst>
      <p:ext uri="{BB962C8B-B14F-4D97-AF65-F5344CB8AC3E}">
        <p14:creationId xmlns:p14="http://schemas.microsoft.com/office/powerpoint/2010/main" val="2986681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The final slide - instead of "Thank you for your attention", the committee has the names, job title and training workplace available again.</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14</a:t>
            </a:fld>
            <a:endParaRPr lang="sk-SK"/>
          </a:p>
        </p:txBody>
      </p:sp>
    </p:spTree>
    <p:extLst>
      <p:ext uri="{BB962C8B-B14F-4D97-AF65-F5344CB8AC3E}">
        <p14:creationId xmlns:p14="http://schemas.microsoft.com/office/powerpoint/2010/main" val="2081541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discussion for assessments</a:t>
            </a:r>
            <a:r>
              <a:rPr lang="sk-SK" dirty="0"/>
              <a:t> (</a:t>
            </a:r>
            <a:r>
              <a:rPr lang="sk-SK" dirty="0" err="1"/>
              <a:t>reviews</a:t>
            </a:r>
            <a:r>
              <a:rPr lang="sk-SK" dirty="0"/>
              <a:t>)</a:t>
            </a:r>
            <a:r>
              <a:rPr lang="en-US" dirty="0"/>
              <a:t> - prepare materials for answers to the opponent's/trainer's questions at the end of the presentation, behind the final slide; respond only after the commission's invitation, as briefly as possible, thank for the comments, take them as suggestions for improvement, not criticism;</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15</a:t>
            </a:fld>
            <a:endParaRPr lang="sk-SK"/>
          </a:p>
        </p:txBody>
      </p:sp>
    </p:spTree>
    <p:extLst>
      <p:ext uri="{BB962C8B-B14F-4D97-AF65-F5344CB8AC3E}">
        <p14:creationId xmlns:p14="http://schemas.microsoft.com/office/powerpoint/2010/main" val="219180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introduction = (why)</a:t>
            </a:r>
          </a:p>
          <a:p>
            <a:r>
              <a:rPr lang="en-US" dirty="0"/>
              <a:t>why did you choose the field/topic, your motivation, the importance of the problem solved...</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2</a:t>
            </a:fld>
            <a:endParaRPr lang="sk-SK"/>
          </a:p>
        </p:txBody>
      </p:sp>
    </p:spTree>
    <p:extLst>
      <p:ext uri="{BB962C8B-B14F-4D97-AF65-F5344CB8AC3E}">
        <p14:creationId xmlns:p14="http://schemas.microsoft.com/office/powerpoint/2010/main" val="3322427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work goals = (what)</a:t>
            </a:r>
          </a:p>
          <a:p>
            <a:r>
              <a:rPr lang="en-US" dirty="0"/>
              <a:t>from the assignment, sub-goals, hypotheses; explain the problem you were solving</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3</a:t>
            </a:fld>
            <a:endParaRPr lang="sk-SK"/>
          </a:p>
        </p:txBody>
      </p:sp>
    </p:spTree>
    <p:extLst>
      <p:ext uri="{BB962C8B-B14F-4D97-AF65-F5344CB8AC3E}">
        <p14:creationId xmlns:p14="http://schemas.microsoft.com/office/powerpoint/2010/main" val="1080696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methods = (how)</a:t>
            </a:r>
          </a:p>
          <a:p>
            <a:r>
              <a:rPr lang="en-US" dirty="0"/>
              <a:t>The methods by which you tried to fulfill the objectives, verify the validity of the hypotheses + file/s, sample/s, subject/s with which you worked; try to convince the commission that you approached the solution in a systematic, qualified, scientific manner;</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4</a:t>
            </a:fld>
            <a:endParaRPr lang="sk-SK"/>
          </a:p>
        </p:txBody>
      </p:sp>
    </p:spTree>
    <p:extLst>
      <p:ext uri="{BB962C8B-B14F-4D97-AF65-F5344CB8AC3E}">
        <p14:creationId xmlns:p14="http://schemas.microsoft.com/office/powerpoint/2010/main" val="2067849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theoretical part = (definitions/definitions of basic terms)</a:t>
            </a:r>
          </a:p>
          <a:p>
            <a:r>
              <a:rPr lang="en-US" dirty="0"/>
              <a:t>such as the most important terms of work defined in professional literature; their meaning, division, connections/relation to the topic; Avoid the presentation of textbook knowledge !!!</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5</a:t>
            </a:fld>
            <a:endParaRPr lang="sk-SK"/>
          </a:p>
        </p:txBody>
      </p:sp>
    </p:spTree>
    <p:extLst>
      <p:ext uri="{BB962C8B-B14F-4D97-AF65-F5344CB8AC3E}">
        <p14:creationId xmlns:p14="http://schemas.microsoft.com/office/powerpoint/2010/main" val="3866266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err="1"/>
              <a:t>Current</a:t>
            </a:r>
            <a:r>
              <a:rPr lang="sk-SK" dirty="0"/>
              <a:t> </a:t>
            </a:r>
            <a:r>
              <a:rPr lang="en-US" dirty="0"/>
              <a:t>status of the </a:t>
            </a:r>
            <a:r>
              <a:rPr lang="sk-SK" dirty="0" err="1"/>
              <a:t>topic</a:t>
            </a:r>
            <a:r>
              <a:rPr lang="sk-SK" dirty="0"/>
              <a:t> </a:t>
            </a:r>
            <a:r>
              <a:rPr lang="en-US" dirty="0"/>
              <a:t>= (what others write)</a:t>
            </a:r>
          </a:p>
          <a:p>
            <a:r>
              <a:rPr lang="en-US" dirty="0"/>
              <a:t>a brief introduction to the current state of the problem; what are the significant findings of other authors, what is the consensus or conflict in the presentation of the results of current research</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6</a:t>
            </a:fld>
            <a:endParaRPr lang="sk-SK"/>
          </a:p>
        </p:txBody>
      </p:sp>
    </p:spTree>
    <p:extLst>
      <p:ext uri="{BB962C8B-B14F-4D97-AF65-F5344CB8AC3E}">
        <p14:creationId xmlns:p14="http://schemas.microsoft.com/office/powerpoint/2010/main" val="2514574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err="1"/>
              <a:t>Current</a:t>
            </a:r>
            <a:r>
              <a:rPr lang="sk-SK" dirty="0"/>
              <a:t> </a:t>
            </a:r>
            <a:r>
              <a:rPr lang="en-US" dirty="0"/>
              <a:t>status of the </a:t>
            </a:r>
            <a:r>
              <a:rPr lang="sk-SK" dirty="0" err="1"/>
              <a:t>topic</a:t>
            </a:r>
            <a:r>
              <a:rPr lang="sk-SK" dirty="0"/>
              <a:t> </a:t>
            </a:r>
            <a:r>
              <a:rPr lang="en-US" dirty="0"/>
              <a:t>= (what others write)</a:t>
            </a:r>
          </a:p>
          <a:p>
            <a:r>
              <a:rPr lang="en-US" dirty="0"/>
              <a:t>a brief introduction to the current state of the problem; what are the significant findings of other authors, what is the consensus or conflict in the presentation of the results of current research</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7</a:t>
            </a:fld>
            <a:endParaRPr lang="sk-SK"/>
          </a:p>
        </p:txBody>
      </p:sp>
    </p:spTree>
    <p:extLst>
      <p:ext uri="{BB962C8B-B14F-4D97-AF65-F5344CB8AC3E}">
        <p14:creationId xmlns:p14="http://schemas.microsoft.com/office/powerpoint/2010/main" val="33800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results, findings, evaluation = (what, how much, why, how)</a:t>
            </a:r>
          </a:p>
          <a:p>
            <a:r>
              <a:rPr lang="en-US" dirty="0"/>
              <a:t>emphasize important results, findings, compare own results with literature, previous observations, other samples, clarify or hypothesize the causes of important findings;</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8</a:t>
            </a:fld>
            <a:endParaRPr lang="sk-SK"/>
          </a:p>
        </p:txBody>
      </p:sp>
    </p:spTree>
    <p:extLst>
      <p:ext uri="{BB962C8B-B14F-4D97-AF65-F5344CB8AC3E}">
        <p14:creationId xmlns:p14="http://schemas.microsoft.com/office/powerpoint/2010/main" val="35615792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results, findings, evaluation = (what, how much, why, how)</a:t>
            </a:r>
          </a:p>
          <a:p>
            <a:r>
              <a:rPr lang="en-US" dirty="0"/>
              <a:t>emphasize important results, findings, compare own results with literature, previous observations, other samples, clarify or hypothesize the causes of important findings;</a:t>
            </a:r>
          </a:p>
        </p:txBody>
      </p:sp>
      <p:sp>
        <p:nvSpPr>
          <p:cNvPr id="4" name="Zástupný objekt pre číslo snímky 3"/>
          <p:cNvSpPr>
            <a:spLocks noGrp="1"/>
          </p:cNvSpPr>
          <p:nvPr>
            <p:ph type="sldNum" sz="quarter" idx="5"/>
          </p:nvPr>
        </p:nvSpPr>
        <p:spPr/>
        <p:txBody>
          <a:bodyPr/>
          <a:lstStyle/>
          <a:p>
            <a:fld id="{5F313009-D096-4D12-8C0D-3DB790FC3E28}" type="slidenum">
              <a:rPr lang="sk-SK" smtClean="0"/>
              <a:t>9</a:t>
            </a:fld>
            <a:endParaRPr lang="sk-SK"/>
          </a:p>
        </p:txBody>
      </p:sp>
    </p:spTree>
    <p:extLst>
      <p:ext uri="{BB962C8B-B14F-4D97-AF65-F5344CB8AC3E}">
        <p14:creationId xmlns:p14="http://schemas.microsoft.com/office/powerpoint/2010/main" val="507851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a:t>Upravte štýly predlohy textu</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podnadpisov</a:t>
            </a:r>
          </a:p>
        </p:txBody>
      </p:sp>
      <p:sp>
        <p:nvSpPr>
          <p:cNvPr id="4" name="Zástupný objekt pre dátum 3"/>
          <p:cNvSpPr>
            <a:spLocks noGrp="1"/>
          </p:cNvSpPr>
          <p:nvPr>
            <p:ph type="dt" sz="half" idx="10"/>
          </p:nvPr>
        </p:nvSpPr>
        <p:spPr/>
        <p:txBody>
          <a:bodyPr/>
          <a:lstStyle/>
          <a:p>
            <a:fld id="{F1F41551-16D7-4531-B332-0063B82C899E}" type="datetime1">
              <a:rPr lang="sk-SK" smtClean="0"/>
              <a:t>13. 9. 2024</a:t>
            </a:fld>
            <a:endParaRPr lang="sk-SK"/>
          </a:p>
        </p:txBody>
      </p:sp>
      <p:sp>
        <p:nvSpPr>
          <p:cNvPr id="5" name="Zástupný objekt pre pätu 4"/>
          <p:cNvSpPr>
            <a:spLocks noGrp="1"/>
          </p:cNvSpPr>
          <p:nvPr>
            <p:ph type="ftr" sz="quarter" idx="11"/>
          </p:nvPr>
        </p:nvSpPr>
        <p:spPr/>
        <p:txBody>
          <a:bodyPr/>
          <a:lstStyle/>
          <a:p>
            <a:r>
              <a:rPr lang="sk-SK"/>
              <a:t> </a:t>
            </a:r>
          </a:p>
        </p:txBody>
      </p:sp>
      <p:sp>
        <p:nvSpPr>
          <p:cNvPr id="6" name="Zástupný objekt pre číslo snímky 5"/>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376789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zvislý text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2D0608C7-3C95-4165-AB21-8627F0A883A0}" type="datetime1">
              <a:rPr lang="sk-SK" smtClean="0"/>
              <a:t>13. 9. 2024</a:t>
            </a:fld>
            <a:endParaRPr lang="sk-SK"/>
          </a:p>
        </p:txBody>
      </p:sp>
      <p:sp>
        <p:nvSpPr>
          <p:cNvPr id="5" name="Zástupný objekt pre pätu 4"/>
          <p:cNvSpPr>
            <a:spLocks noGrp="1"/>
          </p:cNvSpPr>
          <p:nvPr>
            <p:ph type="ftr" sz="quarter" idx="11"/>
          </p:nvPr>
        </p:nvSpPr>
        <p:spPr/>
        <p:txBody>
          <a:bodyPr/>
          <a:lstStyle/>
          <a:p>
            <a:r>
              <a:rPr lang="sk-SK"/>
              <a:t> </a:t>
            </a:r>
          </a:p>
        </p:txBody>
      </p:sp>
      <p:sp>
        <p:nvSpPr>
          <p:cNvPr id="6" name="Zástupný objekt pre číslo snímky 5"/>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2861721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a:t>Upravte štýly predlohy textu</a:t>
            </a:r>
          </a:p>
        </p:txBody>
      </p:sp>
      <p:sp>
        <p:nvSpPr>
          <p:cNvPr id="3" name="Zástupný objekt pre zvislý text 2"/>
          <p:cNvSpPr>
            <a:spLocks noGrp="1"/>
          </p:cNvSpPr>
          <p:nvPr>
            <p:ph type="body" orient="vert" idx="1"/>
          </p:nvPr>
        </p:nvSpPr>
        <p:spPr>
          <a:xfrm>
            <a:off x="838200" y="365125"/>
            <a:ext cx="7734300" cy="5811838"/>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1E66E5AE-6530-403B-926A-3356E3FC775F}" type="datetime1">
              <a:rPr lang="sk-SK" smtClean="0"/>
              <a:t>13. 9. 2024</a:t>
            </a:fld>
            <a:endParaRPr lang="sk-SK"/>
          </a:p>
        </p:txBody>
      </p:sp>
      <p:sp>
        <p:nvSpPr>
          <p:cNvPr id="5" name="Zástupný objekt pre pätu 4"/>
          <p:cNvSpPr>
            <a:spLocks noGrp="1"/>
          </p:cNvSpPr>
          <p:nvPr>
            <p:ph type="ftr" sz="quarter" idx="11"/>
          </p:nvPr>
        </p:nvSpPr>
        <p:spPr/>
        <p:txBody>
          <a:bodyPr/>
          <a:lstStyle/>
          <a:p>
            <a:r>
              <a:rPr lang="sk-SK"/>
              <a:t> </a:t>
            </a:r>
          </a:p>
        </p:txBody>
      </p:sp>
      <p:sp>
        <p:nvSpPr>
          <p:cNvPr id="6" name="Zástupný objekt pre číslo snímky 5"/>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4070697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A283DAC3-E6D2-4796-91D2-B92C778F72AF}" type="datetime1">
              <a:rPr lang="sk-SK" smtClean="0"/>
              <a:t>13. 9. 2024</a:t>
            </a:fld>
            <a:endParaRPr lang="sk-SK"/>
          </a:p>
        </p:txBody>
      </p:sp>
      <p:sp>
        <p:nvSpPr>
          <p:cNvPr id="5" name="Zástupný objekt pre pätu 4"/>
          <p:cNvSpPr>
            <a:spLocks noGrp="1"/>
          </p:cNvSpPr>
          <p:nvPr>
            <p:ph type="ftr" sz="quarter" idx="11"/>
          </p:nvPr>
        </p:nvSpPr>
        <p:spPr/>
        <p:txBody>
          <a:bodyPr/>
          <a:lstStyle/>
          <a:p>
            <a:r>
              <a:rPr lang="sk-SK"/>
              <a:t> </a:t>
            </a:r>
          </a:p>
        </p:txBody>
      </p:sp>
      <p:sp>
        <p:nvSpPr>
          <p:cNvPr id="6" name="Zástupný objekt pre číslo snímky 5"/>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4224354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a:t>Upravte štýly predlohy textu</a:t>
            </a:r>
          </a:p>
        </p:txBody>
      </p:sp>
      <p:sp>
        <p:nvSpPr>
          <p:cNvPr id="3" name="Zástupný objekt pr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Zástupný objekt pre dátum 3"/>
          <p:cNvSpPr>
            <a:spLocks noGrp="1"/>
          </p:cNvSpPr>
          <p:nvPr>
            <p:ph type="dt" sz="half" idx="10"/>
          </p:nvPr>
        </p:nvSpPr>
        <p:spPr/>
        <p:txBody>
          <a:bodyPr/>
          <a:lstStyle/>
          <a:p>
            <a:fld id="{3DF270D5-E4A9-488B-9A22-F331C3AE160A}" type="datetime1">
              <a:rPr lang="sk-SK" smtClean="0"/>
              <a:t>13. 9. 2024</a:t>
            </a:fld>
            <a:endParaRPr lang="sk-SK"/>
          </a:p>
        </p:txBody>
      </p:sp>
      <p:sp>
        <p:nvSpPr>
          <p:cNvPr id="5" name="Zástupný objekt pre pätu 4"/>
          <p:cNvSpPr>
            <a:spLocks noGrp="1"/>
          </p:cNvSpPr>
          <p:nvPr>
            <p:ph type="ftr" sz="quarter" idx="11"/>
          </p:nvPr>
        </p:nvSpPr>
        <p:spPr/>
        <p:txBody>
          <a:bodyPr/>
          <a:lstStyle/>
          <a:p>
            <a:r>
              <a:rPr lang="sk-SK"/>
              <a:t> </a:t>
            </a:r>
          </a:p>
        </p:txBody>
      </p:sp>
      <p:sp>
        <p:nvSpPr>
          <p:cNvPr id="6" name="Zástupný objekt pre číslo snímky 5"/>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2247111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sz="half" idx="1"/>
          </p:nvPr>
        </p:nvSpPr>
        <p:spPr>
          <a:xfrm>
            <a:off x="838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p:cNvSpPr>
            <a:spLocks noGrp="1"/>
          </p:cNvSpPr>
          <p:nvPr>
            <p:ph sz="half" idx="2"/>
          </p:nvPr>
        </p:nvSpPr>
        <p:spPr>
          <a:xfrm>
            <a:off x="6172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p:cNvSpPr>
            <a:spLocks noGrp="1"/>
          </p:cNvSpPr>
          <p:nvPr>
            <p:ph type="dt" sz="half" idx="10"/>
          </p:nvPr>
        </p:nvSpPr>
        <p:spPr/>
        <p:txBody>
          <a:bodyPr/>
          <a:lstStyle/>
          <a:p>
            <a:fld id="{9338B242-608A-410A-9F09-755082E58D5B}" type="datetime1">
              <a:rPr lang="sk-SK" smtClean="0"/>
              <a:t>13. 9. 2024</a:t>
            </a:fld>
            <a:endParaRPr lang="sk-SK"/>
          </a:p>
        </p:txBody>
      </p:sp>
      <p:sp>
        <p:nvSpPr>
          <p:cNvPr id="6" name="Zástupný objekt pre pätu 5"/>
          <p:cNvSpPr>
            <a:spLocks noGrp="1"/>
          </p:cNvSpPr>
          <p:nvPr>
            <p:ph type="ftr" sz="quarter" idx="11"/>
          </p:nvPr>
        </p:nvSpPr>
        <p:spPr/>
        <p:txBody>
          <a:bodyPr/>
          <a:lstStyle/>
          <a:p>
            <a:r>
              <a:rPr lang="sk-SK"/>
              <a:t> </a:t>
            </a:r>
          </a:p>
        </p:txBody>
      </p:sp>
      <p:sp>
        <p:nvSpPr>
          <p:cNvPr id="7" name="Zástupný objekt pre číslo snímky 6"/>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420784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a:t>Upravte štýly predlohy textu</a:t>
            </a:r>
          </a:p>
        </p:txBody>
      </p:sp>
      <p:sp>
        <p:nvSpPr>
          <p:cNvPr id="3" name="Zástupný objekt pr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Zástupný objekt pre obsah 3"/>
          <p:cNvSpPr>
            <a:spLocks noGrp="1"/>
          </p:cNvSpPr>
          <p:nvPr>
            <p:ph sz="half" idx="2"/>
          </p:nvPr>
        </p:nvSpPr>
        <p:spPr>
          <a:xfrm>
            <a:off x="839788" y="2505075"/>
            <a:ext cx="5157787"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Zástupný objekt pre obsah 5"/>
          <p:cNvSpPr>
            <a:spLocks noGrp="1"/>
          </p:cNvSpPr>
          <p:nvPr>
            <p:ph sz="quarter" idx="4"/>
          </p:nvPr>
        </p:nvSpPr>
        <p:spPr>
          <a:xfrm>
            <a:off x="6172200" y="2505075"/>
            <a:ext cx="5183188"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p:cNvSpPr>
            <a:spLocks noGrp="1"/>
          </p:cNvSpPr>
          <p:nvPr>
            <p:ph type="dt" sz="half" idx="10"/>
          </p:nvPr>
        </p:nvSpPr>
        <p:spPr/>
        <p:txBody>
          <a:bodyPr/>
          <a:lstStyle/>
          <a:p>
            <a:fld id="{E72A3397-830A-4882-8DEA-702660DEA3ED}" type="datetime1">
              <a:rPr lang="sk-SK" smtClean="0"/>
              <a:t>13. 9. 2024</a:t>
            </a:fld>
            <a:endParaRPr lang="sk-SK"/>
          </a:p>
        </p:txBody>
      </p:sp>
      <p:sp>
        <p:nvSpPr>
          <p:cNvPr id="8" name="Zástupný objekt pre pätu 7"/>
          <p:cNvSpPr>
            <a:spLocks noGrp="1"/>
          </p:cNvSpPr>
          <p:nvPr>
            <p:ph type="ftr" sz="quarter" idx="11"/>
          </p:nvPr>
        </p:nvSpPr>
        <p:spPr/>
        <p:txBody>
          <a:bodyPr/>
          <a:lstStyle/>
          <a:p>
            <a:r>
              <a:rPr lang="sk-SK"/>
              <a:t> </a:t>
            </a:r>
          </a:p>
        </p:txBody>
      </p:sp>
      <p:sp>
        <p:nvSpPr>
          <p:cNvPr id="9" name="Zástupný objekt pre číslo snímky 8"/>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2624448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dátum 2"/>
          <p:cNvSpPr>
            <a:spLocks noGrp="1"/>
          </p:cNvSpPr>
          <p:nvPr>
            <p:ph type="dt" sz="half" idx="10"/>
          </p:nvPr>
        </p:nvSpPr>
        <p:spPr/>
        <p:txBody>
          <a:bodyPr/>
          <a:lstStyle/>
          <a:p>
            <a:fld id="{8669EB2C-638F-447C-B46A-2207CA1D1017}" type="datetime1">
              <a:rPr lang="sk-SK" smtClean="0"/>
              <a:t>13. 9. 2024</a:t>
            </a:fld>
            <a:endParaRPr lang="sk-SK"/>
          </a:p>
        </p:txBody>
      </p:sp>
      <p:sp>
        <p:nvSpPr>
          <p:cNvPr id="4" name="Zástupný objekt pre pätu 3"/>
          <p:cNvSpPr>
            <a:spLocks noGrp="1"/>
          </p:cNvSpPr>
          <p:nvPr>
            <p:ph type="ftr" sz="quarter" idx="11"/>
          </p:nvPr>
        </p:nvSpPr>
        <p:spPr/>
        <p:txBody>
          <a:bodyPr/>
          <a:lstStyle/>
          <a:p>
            <a:r>
              <a:rPr lang="sk-SK"/>
              <a:t> </a:t>
            </a:r>
          </a:p>
        </p:txBody>
      </p:sp>
      <p:sp>
        <p:nvSpPr>
          <p:cNvPr id="5" name="Zástupný objekt pre číslo snímky 4"/>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212914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p:cNvSpPr>
            <a:spLocks noGrp="1"/>
          </p:cNvSpPr>
          <p:nvPr>
            <p:ph type="dt" sz="half" idx="10"/>
          </p:nvPr>
        </p:nvSpPr>
        <p:spPr/>
        <p:txBody>
          <a:bodyPr/>
          <a:lstStyle/>
          <a:p>
            <a:fld id="{43072111-3A79-4FCE-9CE8-95890DC5ADAE}" type="datetime1">
              <a:rPr lang="sk-SK" smtClean="0"/>
              <a:t>13. 9. 2024</a:t>
            </a:fld>
            <a:endParaRPr lang="sk-SK"/>
          </a:p>
        </p:txBody>
      </p:sp>
      <p:sp>
        <p:nvSpPr>
          <p:cNvPr id="3" name="Zástupný objekt pre pätu 2"/>
          <p:cNvSpPr>
            <a:spLocks noGrp="1"/>
          </p:cNvSpPr>
          <p:nvPr>
            <p:ph type="ftr" sz="quarter" idx="11"/>
          </p:nvPr>
        </p:nvSpPr>
        <p:spPr/>
        <p:txBody>
          <a:bodyPr/>
          <a:lstStyle/>
          <a:p>
            <a:r>
              <a:rPr lang="sk-SK"/>
              <a:t> </a:t>
            </a:r>
          </a:p>
        </p:txBody>
      </p:sp>
      <p:sp>
        <p:nvSpPr>
          <p:cNvPr id="4" name="Zástupný objekt pre číslo snímky 3"/>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1827739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F5451EF0-D6ED-44D1-899F-0851164B7BF3}" type="datetime1">
              <a:rPr lang="sk-SK" smtClean="0"/>
              <a:t>13. 9. 2024</a:t>
            </a:fld>
            <a:endParaRPr lang="sk-SK"/>
          </a:p>
        </p:txBody>
      </p:sp>
      <p:sp>
        <p:nvSpPr>
          <p:cNvPr id="6" name="Zástupný objekt pre pätu 5"/>
          <p:cNvSpPr>
            <a:spLocks noGrp="1"/>
          </p:cNvSpPr>
          <p:nvPr>
            <p:ph type="ftr" sz="quarter" idx="11"/>
          </p:nvPr>
        </p:nvSpPr>
        <p:spPr/>
        <p:txBody>
          <a:bodyPr/>
          <a:lstStyle/>
          <a:p>
            <a:r>
              <a:rPr lang="sk-SK"/>
              <a:t> </a:t>
            </a:r>
          </a:p>
        </p:txBody>
      </p:sp>
      <p:sp>
        <p:nvSpPr>
          <p:cNvPr id="7" name="Zástupný objekt pre číslo snímky 6"/>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199989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rázo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4EE0C927-EFC0-4286-A41E-961500EEE30A}" type="datetime1">
              <a:rPr lang="sk-SK" smtClean="0"/>
              <a:t>13. 9. 2024</a:t>
            </a:fld>
            <a:endParaRPr lang="sk-SK"/>
          </a:p>
        </p:txBody>
      </p:sp>
      <p:sp>
        <p:nvSpPr>
          <p:cNvPr id="6" name="Zástupný objekt pre pätu 5"/>
          <p:cNvSpPr>
            <a:spLocks noGrp="1"/>
          </p:cNvSpPr>
          <p:nvPr>
            <p:ph type="ftr" sz="quarter" idx="11"/>
          </p:nvPr>
        </p:nvSpPr>
        <p:spPr/>
        <p:txBody>
          <a:bodyPr/>
          <a:lstStyle/>
          <a:p>
            <a:r>
              <a:rPr lang="sk-SK"/>
              <a:t> </a:t>
            </a:r>
          </a:p>
        </p:txBody>
      </p:sp>
      <p:sp>
        <p:nvSpPr>
          <p:cNvPr id="7" name="Zástupný objekt pre číslo snímky 6"/>
          <p:cNvSpPr>
            <a:spLocks noGrp="1"/>
          </p:cNvSpPr>
          <p:nvPr>
            <p:ph type="sldNum" sz="quarter" idx="12"/>
          </p:nvPr>
        </p:nvSpPr>
        <p:spPr/>
        <p:txBody>
          <a:bodyPr/>
          <a:lstStyle/>
          <a:p>
            <a:fld id="{D153BDA6-65FD-434B-9089-C763A6DA1766}" type="slidenum">
              <a:rPr lang="sk-SK" smtClean="0"/>
              <a:t>‹#›</a:t>
            </a:fld>
            <a:endParaRPr lang="sk-SK"/>
          </a:p>
        </p:txBody>
      </p:sp>
    </p:spTree>
    <p:extLst>
      <p:ext uri="{BB962C8B-B14F-4D97-AF65-F5344CB8AC3E}">
        <p14:creationId xmlns:p14="http://schemas.microsoft.com/office/powerpoint/2010/main" val="1113064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Upravte štýly predlohy textu</a:t>
            </a:r>
          </a:p>
        </p:txBody>
      </p:sp>
      <p:sp>
        <p:nvSpPr>
          <p:cNvPr id="3" name="Zástupný objekt pr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03F84-3869-4EF0-82DB-A2807650F196}" type="datetime1">
              <a:rPr lang="sk-SK" smtClean="0"/>
              <a:t>13. 9. 2024</a:t>
            </a:fld>
            <a:endParaRPr lang="sk-SK"/>
          </a:p>
        </p:txBody>
      </p:sp>
      <p:sp>
        <p:nvSpPr>
          <p:cNvPr id="5" name="Zástupný objekt pre pät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a:t> </a:t>
            </a:r>
          </a:p>
        </p:txBody>
      </p:sp>
      <p:sp>
        <p:nvSpPr>
          <p:cNvPr id="6" name="Zástupný objekt pre číslo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3BDA6-65FD-434B-9089-C763A6DA1766}" type="slidenum">
              <a:rPr lang="sk-SK" smtClean="0"/>
              <a:t>‹#›</a:t>
            </a:fld>
            <a:endParaRPr lang="sk-SK"/>
          </a:p>
        </p:txBody>
      </p:sp>
    </p:spTree>
    <p:extLst>
      <p:ext uri="{BB962C8B-B14F-4D97-AF65-F5344CB8AC3E}">
        <p14:creationId xmlns:p14="http://schemas.microsoft.com/office/powerpoint/2010/main" val="3233342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19450" y="1122363"/>
            <a:ext cx="10248551" cy="2387600"/>
          </a:xfrm>
          <a:effectLst/>
        </p:spPr>
        <p:txBody>
          <a:bodyPr>
            <a:normAutofit/>
          </a:bodyPr>
          <a:lstStyle/>
          <a:p>
            <a:pPr algn="l"/>
            <a:r>
              <a:rPr lang="sk-SK" sz="3500" b="1" dirty="0">
                <a:solidFill>
                  <a:srgbClr val="A51890"/>
                </a:solidFill>
                <a:effectLst/>
                <a:latin typeface="Century Schoolbook" panose="02040604050505020304" pitchFamily="18" charset="0"/>
              </a:rPr>
              <a:t>Title</a:t>
            </a:r>
          </a:p>
        </p:txBody>
      </p:sp>
      <p:graphicFrame>
        <p:nvGraphicFramePr>
          <p:cNvPr id="7" name="Tabuľka 6">
            <a:extLst>
              <a:ext uri="{FF2B5EF4-FFF2-40B4-BE49-F238E27FC236}">
                <a16:creationId xmlns:a16="http://schemas.microsoft.com/office/drawing/2014/main" id="{A7733FD6-F2D4-4AEE-AEE7-C442D98EA0A7}"/>
              </a:ext>
            </a:extLst>
          </p:cNvPr>
          <p:cNvGraphicFramePr>
            <a:graphicFrameLocks noGrp="1"/>
          </p:cNvGraphicFramePr>
          <p:nvPr>
            <p:extLst>
              <p:ext uri="{D42A27DB-BD31-4B8C-83A1-F6EECF244321}">
                <p14:modId xmlns:p14="http://schemas.microsoft.com/office/powerpoint/2010/main" val="268433242"/>
              </p:ext>
            </p:extLst>
          </p:nvPr>
        </p:nvGraphicFramePr>
        <p:xfrm>
          <a:off x="419451" y="3993407"/>
          <a:ext cx="8267349" cy="1599973"/>
        </p:xfrm>
        <a:graphic>
          <a:graphicData uri="http://schemas.openxmlformats.org/drawingml/2006/table">
            <a:tbl>
              <a:tblPr firstRow="1" firstCol="1" bandRow="1"/>
              <a:tblGrid>
                <a:gridCol w="2317626">
                  <a:extLst>
                    <a:ext uri="{9D8B030D-6E8A-4147-A177-3AD203B41FA5}">
                      <a16:colId xmlns:a16="http://schemas.microsoft.com/office/drawing/2014/main" val="1150095617"/>
                    </a:ext>
                  </a:extLst>
                </a:gridCol>
                <a:gridCol w="5949723">
                  <a:extLst>
                    <a:ext uri="{9D8B030D-6E8A-4147-A177-3AD203B41FA5}">
                      <a16:colId xmlns:a16="http://schemas.microsoft.com/office/drawing/2014/main" val="2661483306"/>
                    </a:ext>
                  </a:extLst>
                </a:gridCol>
              </a:tblGrid>
              <a:tr h="410038">
                <a:tc>
                  <a:txBody>
                    <a:bodyPr/>
                    <a:lstStyle/>
                    <a:p>
                      <a:pPr>
                        <a:lnSpc>
                          <a:spcPct val="107000"/>
                        </a:lnSpc>
                        <a:spcAft>
                          <a:spcPts val="800"/>
                        </a:spcAft>
                      </a:pP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Study </a:t>
                      </a: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programme</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a:t>
                      </a:r>
                    </a:p>
                  </a:txBody>
                  <a:tcPr marL="67834" marR="67834" marT="0" marB="0" anchor="ctr">
                    <a:lnL>
                      <a:noFill/>
                    </a:lnL>
                    <a:lnR>
                      <a:noFill/>
                    </a:lnR>
                    <a:lnT>
                      <a:noFill/>
                    </a:lnT>
                    <a:lnB>
                      <a:noFill/>
                    </a:lnB>
                    <a:lnTlToBr w="12700" cmpd="sng">
                      <a:noFill/>
                      <a:prstDash val="solid"/>
                    </a:lnTlToBr>
                    <a:lnBlToTr w="12700" cmpd="sng">
                      <a:noFill/>
                      <a:prstDash val="solid"/>
                    </a:lnBlToTr>
                  </a:tcPr>
                </a:tc>
                <a:tc>
                  <a:txBody>
                    <a:bodyPr/>
                    <a:lstStyle/>
                    <a:p>
                      <a:pPr>
                        <a:lnSpc>
                          <a:spcPct val="107000"/>
                        </a:lnSpc>
                        <a:spcAft>
                          <a:spcPts val="800"/>
                        </a:spcAft>
                      </a:pP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Finance</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 banking and </a:t>
                      </a: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investments</a:t>
                      </a:r>
                      <a:endPar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endParaRPr>
                    </a:p>
                  </a:txBody>
                  <a:tcPr marL="67834" marR="67834"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850204308"/>
                  </a:ext>
                </a:extLst>
              </a:tr>
              <a:tr h="396645">
                <a:tc>
                  <a:txBody>
                    <a:bodyPr/>
                    <a:lstStyle/>
                    <a:p>
                      <a:pPr>
                        <a:lnSpc>
                          <a:spcPct val="107000"/>
                        </a:lnSpc>
                        <a:spcAft>
                          <a:spcPts val="800"/>
                        </a:spcAft>
                      </a:pP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Field</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 of study: </a:t>
                      </a:r>
                    </a:p>
                  </a:txBody>
                  <a:tcPr marL="67834" marR="67834" marT="0" marB="0" anchor="ctr">
                    <a:lnL>
                      <a:noFill/>
                    </a:lnL>
                    <a:lnR>
                      <a:noFill/>
                    </a:lnR>
                    <a:lnT>
                      <a:noFill/>
                    </a:lnT>
                    <a:lnB>
                      <a:noFill/>
                    </a:lnB>
                    <a:lnTlToBr w="12700" cmpd="sng">
                      <a:noFill/>
                      <a:prstDash val="solid"/>
                    </a:lnTlToBr>
                    <a:lnBlToTr w="12700" cmpd="sng">
                      <a:noFill/>
                      <a:prstDash val="solid"/>
                    </a:lnBlToTr>
                  </a:tcPr>
                </a:tc>
                <a:tc>
                  <a:txBody>
                    <a:bodyPr/>
                    <a:lstStyle/>
                    <a:p>
                      <a:pPr>
                        <a:lnSpc>
                          <a:spcPct val="107000"/>
                        </a:lnSpc>
                        <a:spcAft>
                          <a:spcPts val="800"/>
                        </a:spcAft>
                      </a:pP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Economy</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 and Management</a:t>
                      </a:r>
                    </a:p>
                  </a:txBody>
                  <a:tcPr marL="67834" marR="67834"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993728744"/>
                  </a:ext>
                </a:extLst>
              </a:tr>
              <a:tr h="396645">
                <a:tc>
                  <a:txBody>
                    <a:bodyPr/>
                    <a:lstStyle/>
                    <a:p>
                      <a:pPr>
                        <a:lnSpc>
                          <a:spcPct val="107000"/>
                        </a:lnSpc>
                        <a:spcAft>
                          <a:spcPts val="800"/>
                        </a:spcAft>
                      </a:pP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Department:</a:t>
                      </a:r>
                    </a:p>
                  </a:txBody>
                  <a:tcPr marL="67834" marR="67834" marT="0" marB="0" anchor="ctr">
                    <a:lnL>
                      <a:noFill/>
                    </a:lnL>
                    <a:lnR>
                      <a:noFill/>
                    </a:lnR>
                    <a:lnT>
                      <a:noFill/>
                    </a:lnT>
                    <a:lnB>
                      <a:noFill/>
                    </a:lnB>
                    <a:lnTlToBr w="12700" cmpd="sng">
                      <a:noFill/>
                      <a:prstDash val="solid"/>
                    </a:lnTlToBr>
                    <a:lnBlToTr w="12700" cmpd="sng">
                      <a:noFill/>
                      <a:prstDash val="solid"/>
                    </a:lnBlToTr>
                  </a:tcPr>
                </a:tc>
                <a:tc>
                  <a:txBody>
                    <a:bodyPr/>
                    <a:lstStyle/>
                    <a:p>
                      <a:pPr>
                        <a:lnSpc>
                          <a:spcPct val="107000"/>
                        </a:lnSpc>
                        <a:spcAft>
                          <a:spcPts val="800"/>
                        </a:spcAft>
                      </a:pP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Department of banking and </a:t>
                      </a: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investments</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 (</a:t>
                      </a: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KBaI</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a:t>
                      </a:r>
                    </a:p>
                  </a:txBody>
                  <a:tcPr marL="67834" marR="67834"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358995573"/>
                  </a:ext>
                </a:extLst>
              </a:tr>
              <a:tr h="396645">
                <a:tc>
                  <a:txBody>
                    <a:bodyPr/>
                    <a:lstStyle/>
                    <a:p>
                      <a:pPr>
                        <a:lnSpc>
                          <a:spcPct val="107000"/>
                        </a:lnSpc>
                        <a:spcAft>
                          <a:spcPts val="800"/>
                        </a:spcAft>
                      </a:pPr>
                      <a:endParaRPr lang="sk-SK" sz="1800" dirty="0">
                        <a:solidFill>
                          <a:srgbClr val="A7A9AC"/>
                        </a:solidFill>
                        <a:effectLst/>
                        <a:latin typeface="Century Schoolbook" panose="02040604050505020304" pitchFamily="18" charset="0"/>
                        <a:ea typeface="Calibri" panose="020F0502020204030204" pitchFamily="34" charset="0"/>
                        <a:cs typeface="Times New Roman" panose="02020603050405020304" pitchFamily="18" charset="0"/>
                      </a:endParaRPr>
                    </a:p>
                  </a:txBody>
                  <a:tcPr marL="67834" marR="67834" marT="0" marB="0" anchor="ctr">
                    <a:lnL>
                      <a:noFill/>
                    </a:lnL>
                    <a:lnR>
                      <a:noFill/>
                    </a:lnR>
                    <a:lnT>
                      <a:noFill/>
                    </a:lnT>
                    <a:lnB>
                      <a:noFill/>
                    </a:lnB>
                    <a:lnTlToBr w="12700" cmpd="sng">
                      <a:noFill/>
                      <a:prstDash val="solid"/>
                    </a:lnTlToBr>
                    <a:lnBlToTr w="12700" cmpd="sng">
                      <a:noFill/>
                      <a:prstDash val="solid"/>
                    </a:lnBlToTr>
                  </a:tcPr>
                </a:tc>
                <a:tc>
                  <a:txBody>
                    <a:bodyPr/>
                    <a:lstStyle/>
                    <a:p>
                      <a:pPr>
                        <a:lnSpc>
                          <a:spcPct val="107000"/>
                        </a:lnSpc>
                        <a:spcAft>
                          <a:spcPts val="800"/>
                        </a:spcAft>
                      </a:pPr>
                      <a:endParaRPr lang="sk-SK" sz="1800" dirty="0">
                        <a:solidFill>
                          <a:srgbClr val="A7A9AC"/>
                        </a:solidFill>
                        <a:effectLst/>
                        <a:latin typeface="Century Schoolbook" panose="02040604050505020304" pitchFamily="18" charset="0"/>
                        <a:ea typeface="Calibri" panose="020F0502020204030204" pitchFamily="34" charset="0"/>
                        <a:cs typeface="Times New Roman" panose="02020603050405020304" pitchFamily="18" charset="0"/>
                      </a:endParaRPr>
                    </a:p>
                  </a:txBody>
                  <a:tcPr marL="67834" marR="67834"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107386158"/>
                  </a:ext>
                </a:extLst>
              </a:tr>
            </a:tbl>
          </a:graphicData>
        </a:graphic>
      </p:graphicFrame>
      <p:sp>
        <p:nvSpPr>
          <p:cNvPr id="8" name="Podnadpis 4"/>
          <p:cNvSpPr>
            <a:spLocks noGrp="1"/>
          </p:cNvSpPr>
          <p:nvPr>
            <p:ph type="subTitle" idx="1"/>
          </p:nvPr>
        </p:nvSpPr>
        <p:spPr>
          <a:xfrm>
            <a:off x="419450" y="5859234"/>
            <a:ext cx="4555178" cy="595265"/>
          </a:xfrm>
        </p:spPr>
        <p:txBody>
          <a:bodyPr>
            <a:normAutofit/>
          </a:bodyPr>
          <a:lstStyle/>
          <a:p>
            <a:pPr algn="l">
              <a:lnSpc>
                <a:spcPct val="100000"/>
              </a:lnSpc>
              <a:spcBef>
                <a:spcPts val="100"/>
              </a:spcBef>
            </a:pPr>
            <a:r>
              <a:rPr lang="sk-SK" sz="1800" baseline="0" dirty="0" err="1">
                <a:solidFill>
                  <a:schemeClr val="tx1"/>
                </a:solidFill>
                <a:latin typeface="Century Schoolbook" panose="02040604050505020304" pitchFamily="18" charset="0"/>
              </a:rPr>
              <a:t>Supervisor</a:t>
            </a:r>
            <a:r>
              <a:rPr lang="sk-SK" sz="1800" baseline="0" dirty="0">
                <a:solidFill>
                  <a:schemeClr val="tx1"/>
                </a:solidFill>
                <a:latin typeface="Century Schoolbook" panose="02040604050505020304" pitchFamily="18" charset="0"/>
              </a:rPr>
              <a:t>: Ing. John </a:t>
            </a:r>
            <a:r>
              <a:rPr lang="sk-SK" sz="1800" baseline="0" dirty="0" err="1">
                <a:solidFill>
                  <a:schemeClr val="tx1"/>
                </a:solidFill>
                <a:latin typeface="Century Schoolbook" panose="02040604050505020304" pitchFamily="18" charset="0"/>
              </a:rPr>
              <a:t>Doe</a:t>
            </a:r>
            <a:r>
              <a:rPr lang="sk-SK" sz="1800" baseline="0" dirty="0">
                <a:solidFill>
                  <a:schemeClr val="tx1"/>
                </a:solidFill>
                <a:latin typeface="Century Schoolbook" panose="02040604050505020304" pitchFamily="18" charset="0"/>
              </a:rPr>
              <a:t>, PhD.</a:t>
            </a:r>
          </a:p>
        </p:txBody>
      </p:sp>
      <p:sp>
        <p:nvSpPr>
          <p:cNvPr id="9" name="Rectangle 15"/>
          <p:cNvSpPr/>
          <p:nvPr/>
        </p:nvSpPr>
        <p:spPr>
          <a:xfrm>
            <a:off x="8686800" y="5529656"/>
            <a:ext cx="2895546" cy="659155"/>
          </a:xfrm>
          <a:prstGeom prst="rect">
            <a:avLst/>
          </a:prstGeom>
        </p:spPr>
        <p:txBody>
          <a:bodyPr wrap="square">
            <a:spAutoFit/>
          </a:bodyPr>
          <a:lstStyle/>
          <a:p>
            <a:pPr algn="r">
              <a:spcBef>
                <a:spcPts val="100"/>
              </a:spcBef>
            </a:pPr>
            <a:r>
              <a:rPr lang="sk-SK" dirty="0" err="1">
                <a:latin typeface="Century Schoolbook" panose="02040604050505020304" pitchFamily="18" charset="0"/>
              </a:rPr>
              <a:t>Name</a:t>
            </a:r>
            <a:endParaRPr lang="sk-SK" dirty="0">
              <a:latin typeface="Century Schoolbook" panose="02040604050505020304" pitchFamily="18" charset="0"/>
            </a:endParaRPr>
          </a:p>
          <a:p>
            <a:pPr algn="r">
              <a:spcBef>
                <a:spcPts val="100"/>
              </a:spcBef>
            </a:pPr>
            <a:r>
              <a:rPr lang="sk-SK" dirty="0" err="1">
                <a:latin typeface="Century Schoolbook" panose="02040604050505020304" pitchFamily="18" charset="0"/>
              </a:rPr>
              <a:t>Year</a:t>
            </a:r>
            <a:r>
              <a:rPr lang="sk-SK" dirty="0">
                <a:latin typeface="Century Schoolbook" panose="02040604050505020304" pitchFamily="18" charset="0"/>
              </a:rPr>
              <a:t> Košice</a:t>
            </a:r>
          </a:p>
        </p:txBody>
      </p:sp>
      <p:sp>
        <p:nvSpPr>
          <p:cNvPr id="15" name="Obdĺžnik 14"/>
          <p:cNvSpPr/>
          <p:nvPr/>
        </p:nvSpPr>
        <p:spPr>
          <a:xfrm>
            <a:off x="923925" y="3775817"/>
            <a:ext cx="1266825" cy="63183"/>
          </a:xfrm>
          <a:prstGeom prst="rect">
            <a:avLst/>
          </a:prstGeom>
          <a:solidFill>
            <a:srgbClr val="A51890"/>
          </a:solidFill>
          <a:ln>
            <a:solidFill>
              <a:srgbClr val="A51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pic>
        <p:nvPicPr>
          <p:cNvPr id="16" name="Obrázok 15"/>
          <p:cNvPicPr>
            <a:picLocks noChangeAspect="1"/>
          </p:cNvPicPr>
          <p:nvPr/>
        </p:nvPicPr>
        <p:blipFill rotWithShape="1">
          <a:blip r:embed="rId3" cstate="print">
            <a:extLst>
              <a:ext uri="{28A0092B-C50C-407E-A947-70E740481C1C}">
                <a14:useLocalDpi xmlns:a14="http://schemas.microsoft.com/office/drawing/2010/main" val="0"/>
              </a:ext>
            </a:extLst>
          </a:blip>
          <a:srcRect l="13378" t="8351" r="44099" b="29653"/>
          <a:stretch/>
        </p:blipFill>
        <p:spPr>
          <a:xfrm>
            <a:off x="8686800" y="1745154"/>
            <a:ext cx="3505200" cy="2874471"/>
          </a:xfrm>
          <a:prstGeom prst="rect">
            <a:avLst/>
          </a:prstGeom>
        </p:spPr>
      </p:pic>
      <p:pic>
        <p:nvPicPr>
          <p:cNvPr id="3" name="Obrázok 2">
            <a:extLst>
              <a:ext uri="{FF2B5EF4-FFF2-40B4-BE49-F238E27FC236}">
                <a16:creationId xmlns:a16="http://schemas.microsoft.com/office/drawing/2014/main" id="{AFA4F796-1B21-63C1-F18F-68B7A12E5CD8}"/>
              </a:ext>
            </a:extLst>
          </p:cNvPr>
          <p:cNvPicPr>
            <a:picLocks noChangeAspect="1"/>
          </p:cNvPicPr>
          <p:nvPr/>
        </p:nvPicPr>
        <p:blipFill>
          <a:blip r:embed="rId4" cstate="print">
            <a:extLst>
              <a:ext uri="{28A0092B-C50C-407E-A947-70E740481C1C}">
                <a14:useLocalDpi xmlns:a14="http://schemas.microsoft.com/office/drawing/2010/main" val="0"/>
              </a:ext>
            </a:extLst>
          </a:blip>
          <a:srcRect l="5519" t="22421" r="5742" b="23744"/>
          <a:stretch>
            <a:fillRect/>
          </a:stretch>
        </p:blipFill>
        <p:spPr bwMode="auto">
          <a:xfrm>
            <a:off x="419450" y="403501"/>
            <a:ext cx="5934422" cy="890320"/>
          </a:xfrm>
          <a:prstGeom prst="rect">
            <a:avLst/>
          </a:prstGeom>
          <a:noFill/>
          <a:ln>
            <a:noFill/>
          </a:ln>
        </p:spPr>
      </p:pic>
    </p:spTree>
    <p:extLst>
      <p:ext uri="{BB962C8B-B14F-4D97-AF65-F5344CB8AC3E}">
        <p14:creationId xmlns:p14="http://schemas.microsoft.com/office/powerpoint/2010/main" val="6677503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800" b="1" dirty="0" err="1">
                <a:solidFill>
                  <a:srgbClr val="A51890"/>
                </a:solidFill>
                <a:latin typeface="Century Schoolbook" panose="02040604050505020304" pitchFamily="18" charset="0"/>
              </a:rPr>
              <a:t>Results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findings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evaluation</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Example</a:t>
            </a:r>
            <a:r>
              <a:rPr lang="sk-SK" sz="3800" b="1" dirty="0">
                <a:solidFill>
                  <a:srgbClr val="A51890"/>
                </a:solidFill>
                <a:latin typeface="Century Schoolbook" panose="02040604050505020304" pitchFamily="18" charset="0"/>
              </a:rPr>
              <a:t> 3)</a:t>
            </a:r>
          </a:p>
        </p:txBody>
      </p:sp>
      <p:graphicFrame>
        <p:nvGraphicFramePr>
          <p:cNvPr id="9" name="Zástupný objekt pre obsah 8">
            <a:extLst>
              <a:ext uri="{FF2B5EF4-FFF2-40B4-BE49-F238E27FC236}">
                <a16:creationId xmlns:a16="http://schemas.microsoft.com/office/drawing/2014/main" id="{6CB8B821-7F0F-4A89-A08F-AFBCAFCDDC6F}"/>
              </a:ext>
            </a:extLst>
          </p:cNvPr>
          <p:cNvGraphicFramePr>
            <a:graphicFrameLocks noGrp="1"/>
          </p:cNvGraphicFramePr>
          <p:nvPr>
            <p:ph idx="1"/>
            <p:extLst>
              <p:ext uri="{D42A27DB-BD31-4B8C-83A1-F6EECF244321}">
                <p14:modId xmlns:p14="http://schemas.microsoft.com/office/powerpoint/2010/main" val="1752294918"/>
              </p:ext>
            </p:extLst>
          </p:nvPr>
        </p:nvGraphicFramePr>
        <p:xfrm>
          <a:off x="965999" y="1915485"/>
          <a:ext cx="10260000" cy="3780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BlokTextu 9">
            <a:extLst>
              <a:ext uri="{FF2B5EF4-FFF2-40B4-BE49-F238E27FC236}">
                <a16:creationId xmlns:a16="http://schemas.microsoft.com/office/drawing/2014/main" id="{9E1DA5C4-8480-4E1F-BABA-AA97613FA48C}"/>
              </a:ext>
            </a:extLst>
          </p:cNvPr>
          <p:cNvSpPr txBox="1"/>
          <p:nvPr/>
        </p:nvSpPr>
        <p:spPr>
          <a:xfrm>
            <a:off x="1638691" y="5770518"/>
            <a:ext cx="8914621" cy="584775"/>
          </a:xfrm>
          <a:prstGeom prst="rect">
            <a:avLst/>
          </a:prstGeom>
          <a:noFill/>
        </p:spPr>
        <p:txBody>
          <a:bodyPr wrap="none" rtlCol="0">
            <a:spAutoFit/>
          </a:bodyPr>
          <a:lstStyle/>
          <a:p>
            <a:pPr algn="ctr"/>
            <a:r>
              <a:rPr lang="sk-SK" sz="1600" b="1" dirty="0" err="1">
                <a:latin typeface="Century Schoolbook" panose="02040604050505020304" pitchFamily="18" charset="0"/>
                <a:ea typeface="Calibri" panose="020F0502020204030204" pitchFamily="34" charset="0"/>
                <a:cs typeface="Times New Roman" panose="02020603050405020304" pitchFamily="18" charset="0"/>
              </a:rPr>
              <a:t>Fig</a:t>
            </a:r>
            <a:r>
              <a:rPr lang="sk-SK" sz="1600" b="1" dirty="0">
                <a:latin typeface="Century Schoolbook" panose="02040604050505020304" pitchFamily="18" charset="0"/>
                <a:ea typeface="Calibri" panose="020F0502020204030204" pitchFamily="34" charset="0"/>
                <a:cs typeface="Times New Roman" panose="02020603050405020304" pitchFamily="18" charset="0"/>
              </a:rPr>
              <a:t>. 3 </a:t>
            </a:r>
            <a:r>
              <a:rPr lang="en-US" sz="1600" b="1" dirty="0">
                <a:latin typeface="Century Schoolbook" panose="02040604050505020304" pitchFamily="18" charset="0"/>
                <a:ea typeface="Calibri" panose="020F0502020204030204" pitchFamily="34" charset="0"/>
                <a:cs typeface="Times New Roman" panose="02020603050405020304" pitchFamily="18" charset="0"/>
              </a:rPr>
              <a:t>Comparison of total IT spending between banks</a:t>
            </a:r>
            <a:r>
              <a:rPr lang="sk-SK" sz="1600" b="1" dirty="0">
                <a:latin typeface="Century Schoolbook" panose="02040604050505020304" pitchFamily="18" charset="0"/>
                <a:ea typeface="Calibri" panose="020F0502020204030204" pitchFamily="34" charset="0"/>
                <a:cs typeface="Times New Roman" panose="02020603050405020304" pitchFamily="18" charset="0"/>
              </a:rPr>
              <a:t>, 2018 – 2023 (in </a:t>
            </a:r>
            <a:r>
              <a:rPr lang="sk-SK" sz="1600" b="1" dirty="0" err="1">
                <a:latin typeface="Century Schoolbook" panose="02040604050505020304" pitchFamily="18" charset="0"/>
                <a:ea typeface="Calibri" panose="020F0502020204030204" pitchFamily="34" charset="0"/>
                <a:cs typeface="Times New Roman" panose="02020603050405020304" pitchFamily="18" charset="0"/>
              </a:rPr>
              <a:t>thousads</a:t>
            </a:r>
            <a:r>
              <a:rPr lang="sk-SK" sz="1600" b="1" dirty="0">
                <a:latin typeface="Century Schoolbook" panose="02040604050505020304" pitchFamily="18" charset="0"/>
                <a:ea typeface="Calibri" panose="020F0502020204030204" pitchFamily="34" charset="0"/>
                <a:cs typeface="Times New Roman" panose="02020603050405020304" pitchFamily="18" charset="0"/>
              </a:rPr>
              <a:t> €)</a:t>
            </a:r>
          </a:p>
          <a:p>
            <a:pPr algn="ctr"/>
            <a:r>
              <a:rPr lang="sk-SK" sz="1600" dirty="0" err="1">
                <a:latin typeface="Century Schoolbook" panose="02040604050505020304" pitchFamily="18" charset="0"/>
              </a:rPr>
              <a:t>Source</a:t>
            </a:r>
            <a:r>
              <a:rPr lang="sk-SK" sz="1600" dirty="0">
                <a:latin typeface="Century Schoolbook" panose="02040604050505020304" pitchFamily="18" charset="0"/>
              </a:rPr>
              <a:t>: </a:t>
            </a:r>
            <a:r>
              <a:rPr lang="sk-SK" sz="1600" dirty="0" err="1">
                <a:latin typeface="Century Schoolbook" panose="02040604050505020304" pitchFamily="18" charset="0"/>
              </a:rPr>
              <a:t>own</a:t>
            </a:r>
            <a:r>
              <a:rPr lang="sk-SK" sz="1600" dirty="0">
                <a:latin typeface="Century Schoolbook" panose="02040604050505020304" pitchFamily="18" charset="0"/>
              </a:rPr>
              <a:t> </a:t>
            </a:r>
            <a:r>
              <a:rPr lang="sk-SK" sz="1600" dirty="0" err="1">
                <a:latin typeface="Century Schoolbook" panose="02040604050505020304" pitchFamily="18" charset="0"/>
              </a:rPr>
              <a:t>elaboration</a:t>
            </a:r>
            <a:endParaRPr lang="sk-SK" sz="1600" dirty="0">
              <a:latin typeface="Century Schoolbook" panose="02040604050505020304" pitchFamily="18" charset="0"/>
            </a:endParaRPr>
          </a:p>
        </p:txBody>
      </p:sp>
      <p:sp>
        <p:nvSpPr>
          <p:cNvPr id="8" name="BlokTextu 7">
            <a:extLst>
              <a:ext uri="{FF2B5EF4-FFF2-40B4-BE49-F238E27FC236}">
                <a16:creationId xmlns:a16="http://schemas.microsoft.com/office/drawing/2014/main" id="{EBC65018-56AE-4018-AD52-8E173C9CCF60}"/>
              </a:ext>
            </a:extLst>
          </p:cNvPr>
          <p:cNvSpPr txBox="1"/>
          <p:nvPr/>
        </p:nvSpPr>
        <p:spPr>
          <a:xfrm>
            <a:off x="838200" y="1430246"/>
            <a:ext cx="5888150" cy="400110"/>
          </a:xfrm>
          <a:prstGeom prst="rect">
            <a:avLst/>
          </a:prstGeom>
          <a:noFill/>
        </p:spPr>
        <p:txBody>
          <a:bodyPr wrap="none" rtlCol="0">
            <a:spAutoFit/>
          </a:bodyPr>
          <a:lstStyle/>
          <a:p>
            <a:pPr marL="342900" indent="-342900">
              <a:buClr>
                <a:srgbClr val="A51890"/>
              </a:buClr>
              <a:buFont typeface="Arial" panose="020B0604020202020204" pitchFamily="34" charset="0"/>
              <a:buChar char="•"/>
            </a:pPr>
            <a:r>
              <a:rPr lang="en-US" sz="2000" dirty="0">
                <a:latin typeface="Century Schoolbook" panose="02040604050505020304" pitchFamily="18" charset="0"/>
                <a:ea typeface="Calibri" panose="020F0502020204030204" pitchFamily="34" charset="0"/>
                <a:cs typeface="Times New Roman" panose="02020603050405020304" pitchFamily="18" charset="0"/>
              </a:rPr>
              <a:t>average annual growth in IT spending: 5.11%</a:t>
            </a:r>
            <a:endParaRPr lang="sk-SK" sz="2000" dirty="0">
              <a:latin typeface="Century Schoolbook" panose="02040604050505020304" pitchFamily="18" charset="0"/>
            </a:endParaRPr>
          </a:p>
        </p:txBody>
      </p:sp>
      <p:sp>
        <p:nvSpPr>
          <p:cNvPr id="11" name="Zástupný objekt pre pätu 4">
            <a:extLst>
              <a:ext uri="{FF2B5EF4-FFF2-40B4-BE49-F238E27FC236}">
                <a16:creationId xmlns:a16="http://schemas.microsoft.com/office/drawing/2014/main" id="{1D1DC95A-845F-4534-90B7-61D0C972EAC8}"/>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2" name="Zástupný objekt pre číslo snímky 8">
            <a:extLst>
              <a:ext uri="{FF2B5EF4-FFF2-40B4-BE49-F238E27FC236}">
                <a16:creationId xmlns:a16="http://schemas.microsoft.com/office/drawing/2014/main" id="{07E29D7C-B497-8F45-BFFA-DE189B1E5400}"/>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10</a:t>
            </a:fld>
            <a:endParaRPr lang="sk-SK" b="1" dirty="0">
              <a:solidFill>
                <a:schemeClr val="bg1"/>
              </a:solidFill>
              <a:latin typeface="Century Schoolbook" panose="02040604050505020304" pitchFamily="18" charset="0"/>
            </a:endParaRPr>
          </a:p>
        </p:txBody>
      </p:sp>
      <p:pic>
        <p:nvPicPr>
          <p:cNvPr id="13" name="Obrázok 12">
            <a:extLst>
              <a:ext uri="{FF2B5EF4-FFF2-40B4-BE49-F238E27FC236}">
                <a16:creationId xmlns:a16="http://schemas.microsoft.com/office/drawing/2014/main" id="{703645E6-6C41-80D9-F46C-8EED03154D88}"/>
              </a:ext>
            </a:extLst>
          </p:cNvPr>
          <p:cNvPicPr>
            <a:picLocks noChangeAspect="1"/>
          </p:cNvPicPr>
          <p:nvPr/>
        </p:nvPicPr>
        <p:blipFill>
          <a:blip r:embed="rId4"/>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38521083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800" b="1" dirty="0" err="1">
                <a:solidFill>
                  <a:srgbClr val="A51890"/>
                </a:solidFill>
                <a:latin typeface="Century Schoolbook" panose="02040604050505020304" pitchFamily="18" charset="0"/>
              </a:rPr>
              <a:t>Results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findings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evaluation</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Example</a:t>
            </a:r>
            <a:r>
              <a:rPr lang="sk-SK" sz="3800" b="1" dirty="0">
                <a:solidFill>
                  <a:srgbClr val="A51890"/>
                </a:solidFill>
                <a:latin typeface="Century Schoolbook" panose="02040604050505020304" pitchFamily="18" charset="0"/>
              </a:rPr>
              <a:t> 4)</a:t>
            </a:r>
          </a:p>
        </p:txBody>
      </p:sp>
      <p:graphicFrame>
        <p:nvGraphicFramePr>
          <p:cNvPr id="11" name="Zástupný objekt pre obsah 10">
            <a:extLst>
              <a:ext uri="{FF2B5EF4-FFF2-40B4-BE49-F238E27FC236}">
                <a16:creationId xmlns:a16="http://schemas.microsoft.com/office/drawing/2014/main" id="{0FD02E24-2F65-470C-A3E7-E14A6353C757}"/>
              </a:ext>
            </a:extLst>
          </p:cNvPr>
          <p:cNvGraphicFramePr>
            <a:graphicFrameLocks noGrp="1"/>
          </p:cNvGraphicFramePr>
          <p:nvPr>
            <p:ph idx="1"/>
            <p:extLst>
              <p:ext uri="{D42A27DB-BD31-4B8C-83A1-F6EECF244321}">
                <p14:modId xmlns:p14="http://schemas.microsoft.com/office/powerpoint/2010/main" val="1451706055"/>
              </p:ext>
            </p:extLst>
          </p:nvPr>
        </p:nvGraphicFramePr>
        <p:xfrm>
          <a:off x="965996" y="1970024"/>
          <a:ext cx="10801934" cy="3780000"/>
        </p:xfrm>
        <a:graphic>
          <a:graphicData uri="http://schemas.openxmlformats.org/drawingml/2006/chart">
            <c:chart xmlns:c="http://schemas.openxmlformats.org/drawingml/2006/chart" xmlns:r="http://schemas.openxmlformats.org/officeDocument/2006/relationships" r:id="rId3"/>
          </a:graphicData>
        </a:graphic>
      </p:graphicFrame>
      <p:sp>
        <p:nvSpPr>
          <p:cNvPr id="12" name="BlokTextu 11">
            <a:extLst>
              <a:ext uri="{FF2B5EF4-FFF2-40B4-BE49-F238E27FC236}">
                <a16:creationId xmlns:a16="http://schemas.microsoft.com/office/drawing/2014/main" id="{83E8E086-F9A0-41B6-BF44-12BDC642071C}"/>
              </a:ext>
            </a:extLst>
          </p:cNvPr>
          <p:cNvSpPr txBox="1"/>
          <p:nvPr/>
        </p:nvSpPr>
        <p:spPr>
          <a:xfrm>
            <a:off x="2836132" y="5771575"/>
            <a:ext cx="6519734" cy="584775"/>
          </a:xfrm>
          <a:prstGeom prst="rect">
            <a:avLst/>
          </a:prstGeom>
          <a:noFill/>
        </p:spPr>
        <p:txBody>
          <a:bodyPr wrap="none" rtlCol="0">
            <a:spAutoFit/>
          </a:bodyPr>
          <a:lstStyle/>
          <a:p>
            <a:pPr algn="ctr"/>
            <a:r>
              <a:rPr lang="sk-SK" sz="1600" b="1" dirty="0" err="1">
                <a:latin typeface="Century Schoolbook" panose="02040604050505020304" pitchFamily="18" charset="0"/>
                <a:ea typeface="Calibri" panose="020F0502020204030204" pitchFamily="34" charset="0"/>
                <a:cs typeface="Times New Roman" panose="02020603050405020304" pitchFamily="18" charset="0"/>
              </a:rPr>
              <a:t>Fig</a:t>
            </a:r>
            <a:r>
              <a:rPr lang="sk-SK" sz="1600" b="1" dirty="0">
                <a:latin typeface="Century Schoolbook" panose="02040604050505020304" pitchFamily="18" charset="0"/>
                <a:ea typeface="Calibri" panose="020F0502020204030204" pitchFamily="34" charset="0"/>
                <a:cs typeface="Times New Roman" panose="02020603050405020304" pitchFamily="18" charset="0"/>
              </a:rPr>
              <a:t>. 4 IT </a:t>
            </a:r>
            <a:r>
              <a:rPr lang="sk-SK" sz="1600" b="1" dirty="0" err="1">
                <a:latin typeface="Century Schoolbook" panose="02040604050505020304" pitchFamily="18" charset="0"/>
                <a:ea typeface="Calibri" panose="020F0502020204030204" pitchFamily="34" charset="0"/>
                <a:cs typeface="Times New Roman" panose="02020603050405020304" pitchFamily="18" charset="0"/>
              </a:rPr>
              <a:t>expenditure</a:t>
            </a:r>
            <a:r>
              <a:rPr lang="sk-SK" sz="1600" b="1" dirty="0">
                <a:latin typeface="Century Schoolbook" panose="02040604050505020304" pitchFamily="18" charset="0"/>
                <a:ea typeface="Calibri" panose="020F0502020204030204" pitchFamily="34" charset="0"/>
                <a:cs typeface="Times New Roman" panose="02020603050405020304" pitchFamily="18" charset="0"/>
              </a:rPr>
              <a:t>, </a:t>
            </a:r>
            <a:r>
              <a:rPr lang="sk-SK" sz="1600" b="1" dirty="0" err="1">
                <a:latin typeface="Century Schoolbook" panose="02040604050505020304" pitchFamily="18" charset="0"/>
                <a:ea typeface="Calibri" panose="020F0502020204030204" pitchFamily="34" charset="0"/>
                <a:cs typeface="Times New Roman" panose="02020603050405020304" pitchFamily="18" charset="0"/>
              </a:rPr>
              <a:t>summarized</a:t>
            </a:r>
            <a:r>
              <a:rPr lang="sk-SK" sz="1600" b="1" dirty="0">
                <a:latin typeface="Century Schoolbook" panose="02040604050505020304" pitchFamily="18" charset="0"/>
                <a:ea typeface="Calibri" panose="020F0502020204030204" pitchFamily="34" charset="0"/>
                <a:cs typeface="Times New Roman" panose="02020603050405020304" pitchFamily="18" charset="0"/>
              </a:rPr>
              <a:t> </a:t>
            </a:r>
            <a:r>
              <a:rPr lang="sk-SK" sz="1600" b="1" dirty="0" err="1">
                <a:latin typeface="Century Schoolbook" panose="02040604050505020304" pitchFamily="18" charset="0"/>
                <a:ea typeface="Calibri" panose="020F0502020204030204" pitchFamily="34" charset="0"/>
                <a:cs typeface="Times New Roman" panose="02020603050405020304" pitchFamily="18" charset="0"/>
              </a:rPr>
              <a:t>graph</a:t>
            </a:r>
            <a:r>
              <a:rPr lang="sk-SK" sz="1600" b="1" dirty="0">
                <a:latin typeface="Century Schoolbook" panose="02040604050505020304" pitchFamily="18" charset="0"/>
                <a:ea typeface="Calibri" panose="020F0502020204030204" pitchFamily="34" charset="0"/>
                <a:cs typeface="Times New Roman" panose="02020603050405020304" pitchFamily="18" charset="0"/>
              </a:rPr>
              <a:t> 2018 – 2023 (mil. €)</a:t>
            </a:r>
          </a:p>
          <a:p>
            <a:pPr algn="ctr"/>
            <a:r>
              <a:rPr lang="sk-SK" sz="1600" dirty="0" err="1">
                <a:latin typeface="Century Schoolbook" panose="02040604050505020304" pitchFamily="18" charset="0"/>
              </a:rPr>
              <a:t>Source</a:t>
            </a:r>
            <a:r>
              <a:rPr lang="sk-SK" sz="1600" dirty="0">
                <a:latin typeface="Century Schoolbook" panose="02040604050505020304" pitchFamily="18" charset="0"/>
              </a:rPr>
              <a:t>: </a:t>
            </a:r>
            <a:r>
              <a:rPr lang="sk-SK" sz="1600" dirty="0" err="1">
                <a:latin typeface="Century Schoolbook" panose="02040604050505020304" pitchFamily="18" charset="0"/>
              </a:rPr>
              <a:t>own</a:t>
            </a:r>
            <a:r>
              <a:rPr lang="sk-SK" sz="1600" dirty="0">
                <a:latin typeface="Century Schoolbook" panose="02040604050505020304" pitchFamily="18" charset="0"/>
              </a:rPr>
              <a:t> </a:t>
            </a:r>
            <a:r>
              <a:rPr lang="sk-SK" sz="1600" dirty="0" err="1">
                <a:latin typeface="Century Schoolbook" panose="02040604050505020304" pitchFamily="18" charset="0"/>
              </a:rPr>
              <a:t>elaboration</a:t>
            </a:r>
            <a:endParaRPr lang="sk-SK" sz="1600" dirty="0">
              <a:latin typeface="Century Schoolbook" panose="02040604050505020304" pitchFamily="18" charset="0"/>
            </a:endParaRPr>
          </a:p>
        </p:txBody>
      </p:sp>
      <p:sp>
        <p:nvSpPr>
          <p:cNvPr id="7" name="BlokTextu 6">
            <a:extLst>
              <a:ext uri="{FF2B5EF4-FFF2-40B4-BE49-F238E27FC236}">
                <a16:creationId xmlns:a16="http://schemas.microsoft.com/office/drawing/2014/main" id="{6373BB1A-E5DD-4AF5-A4D4-101E7C49FDAA}"/>
              </a:ext>
            </a:extLst>
          </p:cNvPr>
          <p:cNvSpPr txBox="1"/>
          <p:nvPr/>
        </p:nvSpPr>
        <p:spPr>
          <a:xfrm>
            <a:off x="838200" y="1430246"/>
            <a:ext cx="5888150" cy="400110"/>
          </a:xfrm>
          <a:prstGeom prst="rect">
            <a:avLst/>
          </a:prstGeom>
          <a:noFill/>
        </p:spPr>
        <p:txBody>
          <a:bodyPr wrap="none" rtlCol="0">
            <a:spAutoFit/>
          </a:bodyPr>
          <a:lstStyle/>
          <a:p>
            <a:pPr marL="342900" indent="-342900">
              <a:buClr>
                <a:srgbClr val="A51890"/>
              </a:buClr>
              <a:buFont typeface="Arial" panose="020B0604020202020204" pitchFamily="34" charset="0"/>
              <a:buChar char="•"/>
            </a:pPr>
            <a:r>
              <a:rPr lang="en-US" sz="2000" dirty="0">
                <a:latin typeface="Century Schoolbook" panose="02040604050505020304" pitchFamily="18" charset="0"/>
                <a:ea typeface="Calibri" panose="020F0502020204030204" pitchFamily="34" charset="0"/>
                <a:cs typeface="Times New Roman" panose="02020603050405020304" pitchFamily="18" charset="0"/>
              </a:rPr>
              <a:t>average annual growth in IT spending: 9.15%</a:t>
            </a:r>
            <a:endParaRPr lang="sk-SK" sz="2000" dirty="0">
              <a:latin typeface="Century Schoolbook" panose="02040604050505020304" pitchFamily="18" charset="0"/>
            </a:endParaRPr>
          </a:p>
        </p:txBody>
      </p:sp>
      <p:sp>
        <p:nvSpPr>
          <p:cNvPr id="9" name="Zástupný objekt pre pätu 4">
            <a:extLst>
              <a:ext uri="{FF2B5EF4-FFF2-40B4-BE49-F238E27FC236}">
                <a16:creationId xmlns:a16="http://schemas.microsoft.com/office/drawing/2014/main" id="{516C7273-B062-0AA3-D08B-5B90E7FD45B2}"/>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0" name="Zástupný objekt pre číslo snímky 8">
            <a:extLst>
              <a:ext uri="{FF2B5EF4-FFF2-40B4-BE49-F238E27FC236}">
                <a16:creationId xmlns:a16="http://schemas.microsoft.com/office/drawing/2014/main" id="{31C1D1CF-509E-EA5F-79B5-3312E3BD9A4E}"/>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11</a:t>
            </a:fld>
            <a:endParaRPr lang="sk-SK" b="1" dirty="0">
              <a:solidFill>
                <a:schemeClr val="bg1"/>
              </a:solidFill>
              <a:latin typeface="Century Schoolbook" panose="02040604050505020304" pitchFamily="18" charset="0"/>
            </a:endParaRPr>
          </a:p>
        </p:txBody>
      </p:sp>
      <p:pic>
        <p:nvPicPr>
          <p:cNvPr id="13" name="Obrázok 12">
            <a:extLst>
              <a:ext uri="{FF2B5EF4-FFF2-40B4-BE49-F238E27FC236}">
                <a16:creationId xmlns:a16="http://schemas.microsoft.com/office/drawing/2014/main" id="{0B2C9BFF-061B-883F-AB8A-90E072DA626E}"/>
              </a:ext>
            </a:extLst>
          </p:cNvPr>
          <p:cNvPicPr>
            <a:picLocks noChangeAspect="1"/>
          </p:cNvPicPr>
          <p:nvPr/>
        </p:nvPicPr>
        <p:blipFill>
          <a:blip r:embed="rId4"/>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3790384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800" b="1" dirty="0" err="1">
                <a:solidFill>
                  <a:srgbClr val="A51890"/>
                </a:solidFill>
                <a:latin typeface="Century Schoolbook" panose="02040604050505020304" pitchFamily="18" charset="0"/>
              </a:rPr>
              <a:t>Conclusions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contributions</a:t>
            </a:r>
            <a:endParaRPr lang="sk-SK" sz="3800" b="1" dirty="0">
              <a:solidFill>
                <a:srgbClr val="A51890"/>
              </a:solidFill>
              <a:latin typeface="Century Schoolbook" panose="02040604050505020304" pitchFamily="18" charset="0"/>
            </a:endParaRPr>
          </a:p>
        </p:txBody>
      </p:sp>
      <p:sp>
        <p:nvSpPr>
          <p:cNvPr id="3" name="Zástupný objekt pre obsah 2"/>
          <p:cNvSpPr>
            <a:spLocks noGrp="1"/>
          </p:cNvSpPr>
          <p:nvPr>
            <p:ph idx="1"/>
          </p:nvPr>
        </p:nvSpPr>
        <p:spPr/>
        <p:txBody>
          <a:bodyPr>
            <a:normAutofit/>
          </a:bodyPr>
          <a:lstStyle/>
          <a:p>
            <a:pPr marL="0" indent="0">
              <a:buClr>
                <a:srgbClr val="A51890"/>
              </a:buClr>
              <a:buNone/>
            </a:pPr>
            <a:r>
              <a:rPr lang="sk-SK" sz="2000" dirty="0" err="1">
                <a:latin typeface="Century Schoolbook" panose="02040604050505020304" pitchFamily="18" charset="0"/>
              </a:rPr>
              <a:t>Example</a:t>
            </a:r>
            <a:r>
              <a:rPr lang="sk-SK" sz="2000" dirty="0">
                <a:latin typeface="Century Schoolbook" panose="02040604050505020304" pitchFamily="18" charset="0"/>
              </a:rPr>
              <a:t>:</a:t>
            </a:r>
          </a:p>
          <a:p>
            <a:pPr>
              <a:buClr>
                <a:srgbClr val="A51890"/>
              </a:buClr>
            </a:pPr>
            <a:r>
              <a:rPr lang="en-US" sz="2000" dirty="0">
                <a:latin typeface="Century Schoolbook" panose="02040604050505020304" pitchFamily="18" charset="0"/>
              </a:rPr>
              <a:t>banks do not mention cyber attacks in their annual reports</a:t>
            </a:r>
          </a:p>
          <a:p>
            <a:pPr>
              <a:buClr>
                <a:srgbClr val="A51890"/>
              </a:buClr>
            </a:pPr>
            <a:endParaRPr lang="en-US" sz="2000" dirty="0">
              <a:latin typeface="Century Schoolbook" panose="02040604050505020304" pitchFamily="18" charset="0"/>
            </a:endParaRPr>
          </a:p>
          <a:p>
            <a:pPr>
              <a:buClr>
                <a:srgbClr val="A51890"/>
              </a:buClr>
            </a:pPr>
            <a:r>
              <a:rPr lang="en-US" sz="2000" dirty="0">
                <a:latin typeface="Century Schoolbook" panose="02040604050505020304" pitchFamily="18" charset="0"/>
              </a:rPr>
              <a:t>comprehensive view of the impact of cyber risk on the banking sector</a:t>
            </a:r>
          </a:p>
          <a:p>
            <a:pPr>
              <a:buClr>
                <a:srgbClr val="A51890"/>
              </a:buClr>
            </a:pPr>
            <a:endParaRPr lang="en-US" sz="2000" dirty="0">
              <a:latin typeface="Century Schoolbook" panose="02040604050505020304" pitchFamily="18" charset="0"/>
            </a:endParaRPr>
          </a:p>
          <a:p>
            <a:pPr>
              <a:buClr>
                <a:srgbClr val="A51890"/>
              </a:buClr>
            </a:pPr>
            <a:r>
              <a:rPr lang="en-US" sz="2000" dirty="0">
                <a:latin typeface="Century Schoolbook" panose="02040604050505020304" pitchFamily="18" charset="0"/>
              </a:rPr>
              <a:t>analysis of IT spending by Slovak banks and foreign banking groups</a:t>
            </a:r>
          </a:p>
          <a:p>
            <a:pPr>
              <a:buClr>
                <a:srgbClr val="A51890"/>
              </a:buClr>
            </a:pPr>
            <a:endParaRPr lang="en-US" sz="2000" dirty="0">
              <a:latin typeface="Century Schoolbook" panose="02040604050505020304" pitchFamily="18" charset="0"/>
            </a:endParaRPr>
          </a:p>
          <a:p>
            <a:pPr>
              <a:buClr>
                <a:srgbClr val="A51890"/>
              </a:buClr>
            </a:pPr>
            <a:r>
              <a:rPr lang="en-US" sz="2000" dirty="0">
                <a:latin typeface="Century Schoolbook" panose="02040604050505020304" pitchFamily="18" charset="0"/>
              </a:rPr>
              <a:t>basis for further analysis</a:t>
            </a:r>
            <a:endParaRPr lang="sk-SK" sz="2200" dirty="0">
              <a:latin typeface="Century Schoolbook" panose="02040604050505020304" pitchFamily="18" charset="0"/>
            </a:endParaRPr>
          </a:p>
        </p:txBody>
      </p:sp>
      <p:sp>
        <p:nvSpPr>
          <p:cNvPr id="9" name="Zástupný objekt pre pätu 4">
            <a:extLst>
              <a:ext uri="{FF2B5EF4-FFF2-40B4-BE49-F238E27FC236}">
                <a16:creationId xmlns:a16="http://schemas.microsoft.com/office/drawing/2014/main" id="{87FAA429-F38A-ED79-AE3F-6ED06BA634F1}"/>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0" name="Zástupný objekt pre číslo snímky 8">
            <a:extLst>
              <a:ext uri="{FF2B5EF4-FFF2-40B4-BE49-F238E27FC236}">
                <a16:creationId xmlns:a16="http://schemas.microsoft.com/office/drawing/2014/main" id="{2BCC71A5-29D0-2513-B5F9-CBE7850812C6}"/>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12</a:t>
            </a:fld>
            <a:endParaRPr lang="sk-SK" b="1" dirty="0">
              <a:solidFill>
                <a:schemeClr val="bg1"/>
              </a:solidFill>
              <a:latin typeface="Century Schoolbook" panose="02040604050505020304" pitchFamily="18" charset="0"/>
            </a:endParaRPr>
          </a:p>
        </p:txBody>
      </p:sp>
      <p:pic>
        <p:nvPicPr>
          <p:cNvPr id="11" name="Obrázok 10">
            <a:extLst>
              <a:ext uri="{FF2B5EF4-FFF2-40B4-BE49-F238E27FC236}">
                <a16:creationId xmlns:a16="http://schemas.microsoft.com/office/drawing/2014/main" id="{1F8A8BB3-9D0A-4A51-E88E-40290C1FCE6A}"/>
              </a:ext>
            </a:extLst>
          </p:cNvPr>
          <p:cNvPicPr>
            <a:picLocks noChangeAspect="1"/>
          </p:cNvPicPr>
          <p:nvPr/>
        </p:nvPicPr>
        <p:blipFill>
          <a:blip r:embed="rId3"/>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2964575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800" b="1" dirty="0">
                <a:solidFill>
                  <a:srgbClr val="A51890"/>
                </a:solidFill>
                <a:latin typeface="Century Schoolbook" panose="02040604050505020304" pitchFamily="18" charset="0"/>
              </a:rPr>
              <a:t>Suggestions and recommendations</a:t>
            </a:r>
            <a:endParaRPr lang="pl-PL" sz="3800" b="1" dirty="0">
              <a:solidFill>
                <a:srgbClr val="A51890"/>
              </a:solidFill>
              <a:latin typeface="Century Schoolbook" panose="02040604050505020304" pitchFamily="18" charset="0"/>
            </a:endParaRPr>
          </a:p>
        </p:txBody>
      </p:sp>
      <p:sp>
        <p:nvSpPr>
          <p:cNvPr id="3" name="Zástupný objekt pre obsah 2"/>
          <p:cNvSpPr>
            <a:spLocks noGrp="1"/>
          </p:cNvSpPr>
          <p:nvPr>
            <p:ph idx="1"/>
          </p:nvPr>
        </p:nvSpPr>
        <p:spPr/>
        <p:txBody>
          <a:bodyPr>
            <a:normAutofit/>
          </a:bodyPr>
          <a:lstStyle/>
          <a:p>
            <a:pPr>
              <a:lnSpc>
                <a:spcPct val="100000"/>
              </a:lnSpc>
              <a:buClr>
                <a:srgbClr val="A51890"/>
              </a:buClr>
            </a:pPr>
            <a:r>
              <a:rPr lang="en-US" sz="2000" dirty="0">
                <a:latin typeface="Century Schoolbook" panose="02040604050505020304" pitchFamily="18" charset="0"/>
              </a:rPr>
              <a:t>Only if applicable</a:t>
            </a:r>
            <a:r>
              <a:rPr lang="sk-SK" sz="2000" dirty="0">
                <a:latin typeface="Century Schoolbook" panose="02040604050505020304" pitchFamily="18" charset="0"/>
              </a:rPr>
              <a:t> (!!!)</a:t>
            </a:r>
            <a:endParaRPr lang="en-US" sz="2000" dirty="0">
              <a:latin typeface="Century Schoolbook" panose="02040604050505020304" pitchFamily="18" charset="0"/>
            </a:endParaRPr>
          </a:p>
          <a:p>
            <a:pPr>
              <a:lnSpc>
                <a:spcPct val="100000"/>
              </a:lnSpc>
              <a:buClr>
                <a:srgbClr val="A51890"/>
              </a:buClr>
            </a:pPr>
            <a:r>
              <a:rPr lang="en-US" sz="2000" dirty="0">
                <a:latin typeface="Century Schoolbook" panose="02040604050505020304" pitchFamily="18" charset="0"/>
              </a:rPr>
              <a:t>"Recommendations" such as "we recommend XY company to reduce costs and increase profit", or "from a marketing point of view, we recommend Apple to..." do not belong in the presentation (and final thesis).</a:t>
            </a:r>
            <a:endParaRPr lang="sk-SK" sz="2200" dirty="0">
              <a:latin typeface="Century Schoolbook" panose="02040604050505020304" pitchFamily="18" charset="0"/>
            </a:endParaRPr>
          </a:p>
        </p:txBody>
      </p:sp>
      <p:sp>
        <p:nvSpPr>
          <p:cNvPr id="9" name="Zástupný objekt pre pätu 4">
            <a:extLst>
              <a:ext uri="{FF2B5EF4-FFF2-40B4-BE49-F238E27FC236}">
                <a16:creationId xmlns:a16="http://schemas.microsoft.com/office/drawing/2014/main" id="{9BAE1C06-15A9-5F6C-51EA-7F2F6F4C732D}"/>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0" name="Zástupný objekt pre číslo snímky 8">
            <a:extLst>
              <a:ext uri="{FF2B5EF4-FFF2-40B4-BE49-F238E27FC236}">
                <a16:creationId xmlns:a16="http://schemas.microsoft.com/office/drawing/2014/main" id="{BE01629E-F44A-F86D-6977-CA6CFCAC04EC}"/>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13</a:t>
            </a:fld>
            <a:endParaRPr lang="sk-SK" b="1" dirty="0">
              <a:solidFill>
                <a:schemeClr val="bg1"/>
              </a:solidFill>
              <a:latin typeface="Century Schoolbook" panose="02040604050505020304" pitchFamily="18" charset="0"/>
            </a:endParaRPr>
          </a:p>
        </p:txBody>
      </p:sp>
      <p:pic>
        <p:nvPicPr>
          <p:cNvPr id="11" name="Obrázok 10">
            <a:extLst>
              <a:ext uri="{FF2B5EF4-FFF2-40B4-BE49-F238E27FC236}">
                <a16:creationId xmlns:a16="http://schemas.microsoft.com/office/drawing/2014/main" id="{81D0869D-1914-8B4A-D47A-8432BF2A3FF4}"/>
              </a:ext>
            </a:extLst>
          </p:cNvPr>
          <p:cNvPicPr>
            <a:picLocks noChangeAspect="1"/>
          </p:cNvPicPr>
          <p:nvPr/>
        </p:nvPicPr>
        <p:blipFill>
          <a:blip r:embed="rId2"/>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518027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19450" y="1122363"/>
            <a:ext cx="10248551" cy="2387600"/>
          </a:xfrm>
          <a:effectLst/>
        </p:spPr>
        <p:txBody>
          <a:bodyPr>
            <a:normAutofit/>
          </a:bodyPr>
          <a:lstStyle/>
          <a:p>
            <a:pPr algn="l"/>
            <a:r>
              <a:rPr lang="sk-SK" sz="3500" b="1" dirty="0">
                <a:solidFill>
                  <a:srgbClr val="A51890"/>
                </a:solidFill>
                <a:effectLst/>
                <a:latin typeface="Century Schoolbook" panose="02040604050505020304" pitchFamily="18" charset="0"/>
              </a:rPr>
              <a:t>Title</a:t>
            </a:r>
          </a:p>
        </p:txBody>
      </p:sp>
      <p:graphicFrame>
        <p:nvGraphicFramePr>
          <p:cNvPr id="7" name="Tabuľka 6">
            <a:extLst>
              <a:ext uri="{FF2B5EF4-FFF2-40B4-BE49-F238E27FC236}">
                <a16:creationId xmlns:a16="http://schemas.microsoft.com/office/drawing/2014/main" id="{A7733FD6-F2D4-4AEE-AEE7-C442D98EA0A7}"/>
              </a:ext>
            </a:extLst>
          </p:cNvPr>
          <p:cNvGraphicFramePr>
            <a:graphicFrameLocks noGrp="1"/>
          </p:cNvGraphicFramePr>
          <p:nvPr/>
        </p:nvGraphicFramePr>
        <p:xfrm>
          <a:off x="419451" y="3993407"/>
          <a:ext cx="8267349" cy="1599973"/>
        </p:xfrm>
        <a:graphic>
          <a:graphicData uri="http://schemas.openxmlformats.org/drawingml/2006/table">
            <a:tbl>
              <a:tblPr firstRow="1" firstCol="1" bandRow="1"/>
              <a:tblGrid>
                <a:gridCol w="2317626">
                  <a:extLst>
                    <a:ext uri="{9D8B030D-6E8A-4147-A177-3AD203B41FA5}">
                      <a16:colId xmlns:a16="http://schemas.microsoft.com/office/drawing/2014/main" val="1150095617"/>
                    </a:ext>
                  </a:extLst>
                </a:gridCol>
                <a:gridCol w="5949723">
                  <a:extLst>
                    <a:ext uri="{9D8B030D-6E8A-4147-A177-3AD203B41FA5}">
                      <a16:colId xmlns:a16="http://schemas.microsoft.com/office/drawing/2014/main" val="2661483306"/>
                    </a:ext>
                  </a:extLst>
                </a:gridCol>
              </a:tblGrid>
              <a:tr h="410038">
                <a:tc>
                  <a:txBody>
                    <a:bodyPr/>
                    <a:lstStyle/>
                    <a:p>
                      <a:pPr>
                        <a:lnSpc>
                          <a:spcPct val="107000"/>
                        </a:lnSpc>
                        <a:spcAft>
                          <a:spcPts val="800"/>
                        </a:spcAft>
                      </a:pP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Study </a:t>
                      </a: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programme</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a:t>
                      </a:r>
                    </a:p>
                  </a:txBody>
                  <a:tcPr marL="67834" marR="67834" marT="0" marB="0" anchor="ctr">
                    <a:lnL>
                      <a:noFill/>
                    </a:lnL>
                    <a:lnR>
                      <a:noFill/>
                    </a:lnR>
                    <a:lnT>
                      <a:noFill/>
                    </a:lnT>
                    <a:lnB>
                      <a:noFill/>
                    </a:lnB>
                    <a:lnTlToBr w="12700" cmpd="sng">
                      <a:noFill/>
                      <a:prstDash val="solid"/>
                    </a:lnTlToBr>
                    <a:lnBlToTr w="12700" cmpd="sng">
                      <a:noFill/>
                      <a:prstDash val="solid"/>
                    </a:lnBlToTr>
                  </a:tcPr>
                </a:tc>
                <a:tc>
                  <a:txBody>
                    <a:bodyPr/>
                    <a:lstStyle/>
                    <a:p>
                      <a:pPr>
                        <a:lnSpc>
                          <a:spcPct val="107000"/>
                        </a:lnSpc>
                        <a:spcAft>
                          <a:spcPts val="800"/>
                        </a:spcAft>
                      </a:pP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Finance</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 banking and </a:t>
                      </a: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investments</a:t>
                      </a:r>
                      <a:endPar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endParaRPr>
                    </a:p>
                  </a:txBody>
                  <a:tcPr marL="67834" marR="67834"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850204308"/>
                  </a:ext>
                </a:extLst>
              </a:tr>
              <a:tr h="396645">
                <a:tc>
                  <a:txBody>
                    <a:bodyPr/>
                    <a:lstStyle/>
                    <a:p>
                      <a:pPr>
                        <a:lnSpc>
                          <a:spcPct val="107000"/>
                        </a:lnSpc>
                        <a:spcAft>
                          <a:spcPts val="800"/>
                        </a:spcAft>
                      </a:pP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Field</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 of study: </a:t>
                      </a:r>
                    </a:p>
                  </a:txBody>
                  <a:tcPr marL="67834" marR="67834" marT="0" marB="0" anchor="ctr">
                    <a:lnL>
                      <a:noFill/>
                    </a:lnL>
                    <a:lnR>
                      <a:noFill/>
                    </a:lnR>
                    <a:lnT>
                      <a:noFill/>
                    </a:lnT>
                    <a:lnB>
                      <a:noFill/>
                    </a:lnB>
                    <a:lnTlToBr w="12700" cmpd="sng">
                      <a:noFill/>
                      <a:prstDash val="solid"/>
                    </a:lnTlToBr>
                    <a:lnBlToTr w="12700" cmpd="sng">
                      <a:noFill/>
                      <a:prstDash val="solid"/>
                    </a:lnBlToTr>
                  </a:tcPr>
                </a:tc>
                <a:tc>
                  <a:txBody>
                    <a:bodyPr/>
                    <a:lstStyle/>
                    <a:p>
                      <a:pPr>
                        <a:lnSpc>
                          <a:spcPct val="107000"/>
                        </a:lnSpc>
                        <a:spcAft>
                          <a:spcPts val="800"/>
                        </a:spcAft>
                      </a:pP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Economy</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 and Management</a:t>
                      </a:r>
                    </a:p>
                  </a:txBody>
                  <a:tcPr marL="67834" marR="67834"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993728744"/>
                  </a:ext>
                </a:extLst>
              </a:tr>
              <a:tr h="396645">
                <a:tc>
                  <a:txBody>
                    <a:bodyPr/>
                    <a:lstStyle/>
                    <a:p>
                      <a:pPr>
                        <a:lnSpc>
                          <a:spcPct val="107000"/>
                        </a:lnSpc>
                        <a:spcAft>
                          <a:spcPts val="800"/>
                        </a:spcAft>
                      </a:pP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Department:</a:t>
                      </a:r>
                    </a:p>
                  </a:txBody>
                  <a:tcPr marL="67834" marR="67834" marT="0" marB="0" anchor="ctr">
                    <a:lnL>
                      <a:noFill/>
                    </a:lnL>
                    <a:lnR>
                      <a:noFill/>
                    </a:lnR>
                    <a:lnT>
                      <a:noFill/>
                    </a:lnT>
                    <a:lnB>
                      <a:noFill/>
                    </a:lnB>
                    <a:lnTlToBr w="12700" cmpd="sng">
                      <a:noFill/>
                      <a:prstDash val="solid"/>
                    </a:lnTlToBr>
                    <a:lnBlToTr w="12700" cmpd="sng">
                      <a:noFill/>
                      <a:prstDash val="solid"/>
                    </a:lnBlToTr>
                  </a:tcPr>
                </a:tc>
                <a:tc>
                  <a:txBody>
                    <a:bodyPr/>
                    <a:lstStyle/>
                    <a:p>
                      <a:pPr>
                        <a:lnSpc>
                          <a:spcPct val="107000"/>
                        </a:lnSpc>
                        <a:spcAft>
                          <a:spcPts val="800"/>
                        </a:spcAft>
                      </a:pP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Department of banking and </a:t>
                      </a: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investments</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 (</a:t>
                      </a:r>
                      <a:r>
                        <a:rPr lang="sk-SK" sz="1800" dirty="0" err="1">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KBaI</a:t>
                      </a:r>
                      <a:r>
                        <a:rPr lang="sk-SK" sz="1800" dirty="0">
                          <a:solidFill>
                            <a:schemeClr val="tx1"/>
                          </a:solidFill>
                          <a:effectLst/>
                          <a:latin typeface="Century Schoolbook" panose="02040604050505020304" pitchFamily="18" charset="0"/>
                          <a:ea typeface="Calibri" panose="020F0502020204030204" pitchFamily="34" charset="0"/>
                          <a:cs typeface="Times New Roman" panose="02020603050405020304" pitchFamily="18" charset="0"/>
                        </a:rPr>
                        <a:t>)</a:t>
                      </a:r>
                    </a:p>
                  </a:txBody>
                  <a:tcPr marL="67834" marR="67834"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358995573"/>
                  </a:ext>
                </a:extLst>
              </a:tr>
              <a:tr h="396645">
                <a:tc>
                  <a:txBody>
                    <a:bodyPr/>
                    <a:lstStyle/>
                    <a:p>
                      <a:pPr>
                        <a:lnSpc>
                          <a:spcPct val="107000"/>
                        </a:lnSpc>
                        <a:spcAft>
                          <a:spcPts val="800"/>
                        </a:spcAft>
                      </a:pPr>
                      <a:endParaRPr lang="sk-SK" sz="1800" dirty="0">
                        <a:solidFill>
                          <a:srgbClr val="A7A9AC"/>
                        </a:solidFill>
                        <a:effectLst/>
                        <a:latin typeface="Century Schoolbook" panose="02040604050505020304" pitchFamily="18" charset="0"/>
                        <a:ea typeface="Calibri" panose="020F0502020204030204" pitchFamily="34" charset="0"/>
                        <a:cs typeface="Times New Roman" panose="02020603050405020304" pitchFamily="18" charset="0"/>
                      </a:endParaRPr>
                    </a:p>
                  </a:txBody>
                  <a:tcPr marL="67834" marR="67834" marT="0" marB="0" anchor="ctr">
                    <a:lnL>
                      <a:noFill/>
                    </a:lnL>
                    <a:lnR>
                      <a:noFill/>
                    </a:lnR>
                    <a:lnT>
                      <a:noFill/>
                    </a:lnT>
                    <a:lnB>
                      <a:noFill/>
                    </a:lnB>
                    <a:lnTlToBr w="12700" cmpd="sng">
                      <a:noFill/>
                      <a:prstDash val="solid"/>
                    </a:lnTlToBr>
                    <a:lnBlToTr w="12700" cmpd="sng">
                      <a:noFill/>
                      <a:prstDash val="solid"/>
                    </a:lnBlToTr>
                  </a:tcPr>
                </a:tc>
                <a:tc>
                  <a:txBody>
                    <a:bodyPr/>
                    <a:lstStyle/>
                    <a:p>
                      <a:pPr>
                        <a:lnSpc>
                          <a:spcPct val="107000"/>
                        </a:lnSpc>
                        <a:spcAft>
                          <a:spcPts val="800"/>
                        </a:spcAft>
                      </a:pPr>
                      <a:endParaRPr lang="sk-SK" sz="1800" dirty="0">
                        <a:solidFill>
                          <a:srgbClr val="A7A9AC"/>
                        </a:solidFill>
                        <a:effectLst/>
                        <a:latin typeface="Century Schoolbook" panose="02040604050505020304" pitchFamily="18" charset="0"/>
                        <a:ea typeface="Calibri" panose="020F0502020204030204" pitchFamily="34" charset="0"/>
                        <a:cs typeface="Times New Roman" panose="02020603050405020304" pitchFamily="18" charset="0"/>
                      </a:endParaRPr>
                    </a:p>
                  </a:txBody>
                  <a:tcPr marL="67834" marR="67834" marT="0"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107386158"/>
                  </a:ext>
                </a:extLst>
              </a:tr>
            </a:tbl>
          </a:graphicData>
        </a:graphic>
      </p:graphicFrame>
      <p:sp>
        <p:nvSpPr>
          <p:cNvPr id="8" name="Podnadpis 4"/>
          <p:cNvSpPr>
            <a:spLocks noGrp="1"/>
          </p:cNvSpPr>
          <p:nvPr>
            <p:ph type="subTitle" idx="1"/>
          </p:nvPr>
        </p:nvSpPr>
        <p:spPr>
          <a:xfrm>
            <a:off x="419450" y="5859234"/>
            <a:ext cx="4555178" cy="595265"/>
          </a:xfrm>
        </p:spPr>
        <p:txBody>
          <a:bodyPr>
            <a:normAutofit/>
          </a:bodyPr>
          <a:lstStyle/>
          <a:p>
            <a:pPr algn="l">
              <a:lnSpc>
                <a:spcPct val="100000"/>
              </a:lnSpc>
              <a:spcBef>
                <a:spcPts val="100"/>
              </a:spcBef>
            </a:pPr>
            <a:r>
              <a:rPr lang="sk-SK" sz="1800" baseline="0" dirty="0" err="1">
                <a:solidFill>
                  <a:schemeClr val="tx1"/>
                </a:solidFill>
                <a:latin typeface="Century Schoolbook" panose="02040604050505020304" pitchFamily="18" charset="0"/>
              </a:rPr>
              <a:t>Supervisor</a:t>
            </a:r>
            <a:r>
              <a:rPr lang="sk-SK" sz="1800" baseline="0" dirty="0">
                <a:solidFill>
                  <a:schemeClr val="tx1"/>
                </a:solidFill>
                <a:latin typeface="Century Schoolbook" panose="02040604050505020304" pitchFamily="18" charset="0"/>
              </a:rPr>
              <a:t>: Ing. John </a:t>
            </a:r>
            <a:r>
              <a:rPr lang="sk-SK" sz="1800" baseline="0" dirty="0" err="1">
                <a:solidFill>
                  <a:schemeClr val="tx1"/>
                </a:solidFill>
                <a:latin typeface="Century Schoolbook" panose="02040604050505020304" pitchFamily="18" charset="0"/>
              </a:rPr>
              <a:t>Doe</a:t>
            </a:r>
            <a:r>
              <a:rPr lang="sk-SK" sz="1800" baseline="0" dirty="0">
                <a:solidFill>
                  <a:schemeClr val="tx1"/>
                </a:solidFill>
                <a:latin typeface="Century Schoolbook" panose="02040604050505020304" pitchFamily="18" charset="0"/>
              </a:rPr>
              <a:t>, PhD.</a:t>
            </a:r>
          </a:p>
        </p:txBody>
      </p:sp>
      <p:sp>
        <p:nvSpPr>
          <p:cNvPr id="9" name="Rectangle 15"/>
          <p:cNvSpPr/>
          <p:nvPr/>
        </p:nvSpPr>
        <p:spPr>
          <a:xfrm>
            <a:off x="8686800" y="5529656"/>
            <a:ext cx="2895546" cy="659155"/>
          </a:xfrm>
          <a:prstGeom prst="rect">
            <a:avLst/>
          </a:prstGeom>
        </p:spPr>
        <p:txBody>
          <a:bodyPr wrap="square">
            <a:spAutoFit/>
          </a:bodyPr>
          <a:lstStyle/>
          <a:p>
            <a:pPr algn="r">
              <a:spcBef>
                <a:spcPts val="100"/>
              </a:spcBef>
            </a:pPr>
            <a:r>
              <a:rPr lang="sk-SK" dirty="0" err="1">
                <a:latin typeface="Century Schoolbook" panose="02040604050505020304" pitchFamily="18" charset="0"/>
              </a:rPr>
              <a:t>Name</a:t>
            </a:r>
            <a:endParaRPr lang="sk-SK" dirty="0">
              <a:latin typeface="Century Schoolbook" panose="02040604050505020304" pitchFamily="18" charset="0"/>
            </a:endParaRPr>
          </a:p>
          <a:p>
            <a:pPr algn="r">
              <a:spcBef>
                <a:spcPts val="100"/>
              </a:spcBef>
            </a:pPr>
            <a:r>
              <a:rPr lang="sk-SK" dirty="0" err="1">
                <a:latin typeface="Century Schoolbook" panose="02040604050505020304" pitchFamily="18" charset="0"/>
              </a:rPr>
              <a:t>Year</a:t>
            </a:r>
            <a:r>
              <a:rPr lang="sk-SK" dirty="0">
                <a:latin typeface="Century Schoolbook" panose="02040604050505020304" pitchFamily="18" charset="0"/>
              </a:rPr>
              <a:t> Košice</a:t>
            </a:r>
          </a:p>
        </p:txBody>
      </p:sp>
      <p:sp>
        <p:nvSpPr>
          <p:cNvPr id="15" name="Obdĺžnik 14"/>
          <p:cNvSpPr/>
          <p:nvPr/>
        </p:nvSpPr>
        <p:spPr>
          <a:xfrm>
            <a:off x="923925" y="3775817"/>
            <a:ext cx="1266825" cy="63183"/>
          </a:xfrm>
          <a:prstGeom prst="rect">
            <a:avLst/>
          </a:prstGeom>
          <a:solidFill>
            <a:srgbClr val="A51890"/>
          </a:solidFill>
          <a:ln>
            <a:solidFill>
              <a:srgbClr val="A518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pic>
        <p:nvPicPr>
          <p:cNvPr id="16" name="Obrázok 15"/>
          <p:cNvPicPr>
            <a:picLocks noChangeAspect="1"/>
          </p:cNvPicPr>
          <p:nvPr/>
        </p:nvPicPr>
        <p:blipFill rotWithShape="1">
          <a:blip r:embed="rId3" cstate="print">
            <a:extLst>
              <a:ext uri="{28A0092B-C50C-407E-A947-70E740481C1C}">
                <a14:useLocalDpi xmlns:a14="http://schemas.microsoft.com/office/drawing/2010/main" val="0"/>
              </a:ext>
            </a:extLst>
          </a:blip>
          <a:srcRect l="13378" t="8351" r="44099" b="29653"/>
          <a:stretch/>
        </p:blipFill>
        <p:spPr>
          <a:xfrm>
            <a:off x="8686800" y="1745154"/>
            <a:ext cx="3505200" cy="2874471"/>
          </a:xfrm>
          <a:prstGeom prst="rect">
            <a:avLst/>
          </a:prstGeom>
        </p:spPr>
      </p:pic>
      <p:pic>
        <p:nvPicPr>
          <p:cNvPr id="3" name="Obrázok 2">
            <a:extLst>
              <a:ext uri="{FF2B5EF4-FFF2-40B4-BE49-F238E27FC236}">
                <a16:creationId xmlns:a16="http://schemas.microsoft.com/office/drawing/2014/main" id="{AFA4F796-1B21-63C1-F18F-68B7A12E5CD8}"/>
              </a:ext>
            </a:extLst>
          </p:cNvPr>
          <p:cNvPicPr>
            <a:picLocks noChangeAspect="1"/>
          </p:cNvPicPr>
          <p:nvPr/>
        </p:nvPicPr>
        <p:blipFill>
          <a:blip r:embed="rId4" cstate="print">
            <a:extLst>
              <a:ext uri="{28A0092B-C50C-407E-A947-70E740481C1C}">
                <a14:useLocalDpi xmlns:a14="http://schemas.microsoft.com/office/drawing/2010/main" val="0"/>
              </a:ext>
            </a:extLst>
          </a:blip>
          <a:srcRect l="5519" t="22421" r="5742" b="23744"/>
          <a:stretch>
            <a:fillRect/>
          </a:stretch>
        </p:blipFill>
        <p:spPr bwMode="auto">
          <a:xfrm>
            <a:off x="419450" y="403501"/>
            <a:ext cx="5934422" cy="890320"/>
          </a:xfrm>
          <a:prstGeom prst="rect">
            <a:avLst/>
          </a:prstGeom>
          <a:noFill/>
          <a:ln>
            <a:noFill/>
          </a:ln>
        </p:spPr>
      </p:pic>
      <p:sp>
        <p:nvSpPr>
          <p:cNvPr id="5" name="Zástupný objekt pre pätu 4">
            <a:extLst>
              <a:ext uri="{FF2B5EF4-FFF2-40B4-BE49-F238E27FC236}">
                <a16:creationId xmlns:a16="http://schemas.microsoft.com/office/drawing/2014/main" id="{123FE409-21C8-A7B5-4BC1-F205E87D0672}"/>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6" name="Zástupný objekt pre číslo snímky 8">
            <a:extLst>
              <a:ext uri="{FF2B5EF4-FFF2-40B4-BE49-F238E27FC236}">
                <a16:creationId xmlns:a16="http://schemas.microsoft.com/office/drawing/2014/main" id="{03982A1C-3BAA-6B2A-C95E-851711287D30}"/>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14</a:t>
            </a:fld>
            <a:endParaRPr lang="sk-SK" b="1" dirty="0">
              <a:solidFill>
                <a:schemeClr val="bg1"/>
              </a:solidFill>
              <a:latin typeface="Century Schoolbook" panose="02040604050505020304" pitchFamily="18" charset="0"/>
            </a:endParaRPr>
          </a:p>
        </p:txBody>
      </p:sp>
      <p:pic>
        <p:nvPicPr>
          <p:cNvPr id="10" name="Obrázok 9">
            <a:extLst>
              <a:ext uri="{FF2B5EF4-FFF2-40B4-BE49-F238E27FC236}">
                <a16:creationId xmlns:a16="http://schemas.microsoft.com/office/drawing/2014/main" id="{3BEB1AFA-122B-13EB-BAC3-4A70FEDA89D9}"/>
              </a:ext>
            </a:extLst>
          </p:cNvPr>
          <p:cNvPicPr>
            <a:picLocks noChangeAspect="1"/>
          </p:cNvPicPr>
          <p:nvPr/>
        </p:nvPicPr>
        <p:blipFill>
          <a:blip r:embed="rId5"/>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42714261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l-PL" sz="3800" b="1" dirty="0">
                <a:solidFill>
                  <a:srgbClr val="A51890"/>
                </a:solidFill>
                <a:latin typeface="Century Schoolbook" panose="02040604050505020304" pitchFamily="18" charset="0"/>
              </a:rPr>
              <a:t>Reviews discussion</a:t>
            </a:r>
          </a:p>
        </p:txBody>
      </p:sp>
      <p:sp>
        <p:nvSpPr>
          <p:cNvPr id="3" name="Zástupný objekt pre obsah 2"/>
          <p:cNvSpPr>
            <a:spLocks noGrp="1"/>
          </p:cNvSpPr>
          <p:nvPr>
            <p:ph idx="1"/>
          </p:nvPr>
        </p:nvSpPr>
        <p:spPr/>
        <p:txBody>
          <a:bodyPr>
            <a:normAutofit/>
          </a:bodyPr>
          <a:lstStyle/>
          <a:p>
            <a:pPr marL="0" indent="0">
              <a:buNone/>
            </a:pPr>
            <a:r>
              <a:rPr lang="sk-SK" sz="2000" dirty="0" err="1">
                <a:latin typeface="Century Schoolbook" panose="02040604050505020304" pitchFamily="18" charset="0"/>
              </a:rPr>
              <a:t>Example</a:t>
            </a:r>
            <a:r>
              <a:rPr lang="sk-SK" sz="2000" dirty="0">
                <a:latin typeface="Century Schoolbook" panose="02040604050505020304" pitchFamily="18" charset="0"/>
              </a:rPr>
              <a:t>:</a:t>
            </a:r>
          </a:p>
          <a:p>
            <a:pPr marL="0" indent="0">
              <a:buNone/>
            </a:pPr>
            <a:r>
              <a:rPr lang="en-US" sz="2000" dirty="0">
                <a:latin typeface="Century Schoolbook" panose="02040604050505020304" pitchFamily="18" charset="0"/>
              </a:rPr>
              <a:t>Could you clarify what use "machine learning" and related artificial intelligence can have in the context of cyber security in the banking sector?</a:t>
            </a:r>
          </a:p>
          <a:p>
            <a:pPr marL="0" indent="0">
              <a:buNone/>
            </a:pPr>
            <a:endParaRPr lang="en-US" sz="2000" dirty="0">
              <a:latin typeface="Century Schoolbook" panose="02040604050505020304" pitchFamily="18" charset="0"/>
            </a:endParaRPr>
          </a:p>
          <a:p>
            <a:r>
              <a:rPr lang="en-US" sz="2000" dirty="0">
                <a:latin typeface="Century Schoolbook" panose="02040604050505020304" pitchFamily="18" charset="0"/>
              </a:rPr>
              <a:t>current topic (</a:t>
            </a:r>
            <a:r>
              <a:rPr lang="en-US" sz="2000" dirty="0" err="1">
                <a:latin typeface="Century Schoolbook" panose="02040604050505020304" pitchFamily="18" charset="0"/>
              </a:rPr>
              <a:t>Thammareddi</a:t>
            </a:r>
            <a:r>
              <a:rPr lang="en-US" sz="2000" dirty="0">
                <a:latin typeface="Century Schoolbook" panose="02040604050505020304" pitchFamily="18" charset="0"/>
              </a:rPr>
              <a:t> et al., 2023; </a:t>
            </a:r>
            <a:r>
              <a:rPr lang="en-US" sz="2000" dirty="0" err="1">
                <a:latin typeface="Century Schoolbook" panose="02040604050505020304" pitchFamily="18" charset="0"/>
              </a:rPr>
              <a:t>Bharadiya</a:t>
            </a:r>
            <a:r>
              <a:rPr lang="en-US" sz="2000" dirty="0">
                <a:latin typeface="Century Schoolbook" panose="02040604050505020304" pitchFamily="18" charset="0"/>
              </a:rPr>
              <a:t>, 2023; Gill et al., 2023)</a:t>
            </a:r>
          </a:p>
          <a:p>
            <a:r>
              <a:rPr lang="en-US" sz="2000" dirty="0">
                <a:latin typeface="Century Schoolbook" panose="02040604050505020304" pitchFamily="18" charset="0"/>
              </a:rPr>
              <a:t>learning to recognize cyber incidents</a:t>
            </a:r>
          </a:p>
          <a:p>
            <a:r>
              <a:rPr lang="en-US" sz="2000" dirty="0">
                <a:latin typeface="Century Schoolbook" panose="02040604050505020304" pitchFamily="18" charset="0"/>
              </a:rPr>
              <a:t>large amount of data and investment in development required</a:t>
            </a:r>
          </a:p>
          <a:p>
            <a:r>
              <a:rPr lang="en-US" sz="2000" dirty="0">
                <a:latin typeface="Century Schoolbook" panose="02040604050505020304" pitchFamily="18" charset="0"/>
              </a:rPr>
              <a:t>qualified personnel required</a:t>
            </a:r>
          </a:p>
          <a:p>
            <a:r>
              <a:rPr lang="en-US" sz="2000" dirty="0">
                <a:latin typeface="Century Schoolbook" panose="02040604050505020304" pitchFamily="18" charset="0"/>
              </a:rPr>
              <a:t>many advantages, but cyber attacks are becoming more sophisticated</a:t>
            </a:r>
            <a:endParaRPr lang="sk-SK" sz="2200" dirty="0">
              <a:latin typeface="Century Schoolbook" panose="02040604050505020304" pitchFamily="18" charset="0"/>
            </a:endParaRPr>
          </a:p>
        </p:txBody>
      </p:sp>
      <p:sp>
        <p:nvSpPr>
          <p:cNvPr id="9" name="Zástupný objekt pre pätu 4">
            <a:extLst>
              <a:ext uri="{FF2B5EF4-FFF2-40B4-BE49-F238E27FC236}">
                <a16:creationId xmlns:a16="http://schemas.microsoft.com/office/drawing/2014/main" id="{502C0750-BEB1-4FB9-3694-4D111E6BE6F2}"/>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0" name="Zástupný objekt pre číslo snímky 8">
            <a:extLst>
              <a:ext uri="{FF2B5EF4-FFF2-40B4-BE49-F238E27FC236}">
                <a16:creationId xmlns:a16="http://schemas.microsoft.com/office/drawing/2014/main" id="{068E5ED5-A07B-B6E1-A584-619E2BA86A3B}"/>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15</a:t>
            </a:fld>
            <a:endParaRPr lang="sk-SK" b="1" dirty="0">
              <a:solidFill>
                <a:schemeClr val="bg1"/>
              </a:solidFill>
              <a:latin typeface="Century Schoolbook" panose="02040604050505020304" pitchFamily="18" charset="0"/>
            </a:endParaRPr>
          </a:p>
        </p:txBody>
      </p:sp>
      <p:pic>
        <p:nvPicPr>
          <p:cNvPr id="11" name="Obrázok 10">
            <a:extLst>
              <a:ext uri="{FF2B5EF4-FFF2-40B4-BE49-F238E27FC236}">
                <a16:creationId xmlns:a16="http://schemas.microsoft.com/office/drawing/2014/main" id="{0D93D070-2C0A-9974-44EF-BDE9B4E51190}"/>
              </a:ext>
            </a:extLst>
          </p:cNvPr>
          <p:cNvPicPr>
            <a:picLocks noChangeAspect="1"/>
          </p:cNvPicPr>
          <p:nvPr/>
        </p:nvPicPr>
        <p:blipFill>
          <a:blip r:embed="rId3"/>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35157430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objekt pre pätu 4">
            <a:extLst>
              <a:ext uri="{FF2B5EF4-FFF2-40B4-BE49-F238E27FC236}">
                <a16:creationId xmlns:a16="http://schemas.microsoft.com/office/drawing/2014/main" id="{9E55CF67-8C37-0198-F85E-D9E4F0CFC6BD}"/>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2" name="Nadpis 1"/>
          <p:cNvSpPr>
            <a:spLocks noGrp="1"/>
          </p:cNvSpPr>
          <p:nvPr>
            <p:ph type="title"/>
          </p:nvPr>
        </p:nvSpPr>
        <p:spPr/>
        <p:txBody>
          <a:bodyPr>
            <a:normAutofit/>
          </a:bodyPr>
          <a:lstStyle/>
          <a:p>
            <a:r>
              <a:rPr lang="sk-SK" sz="3800" b="1" dirty="0" err="1">
                <a:solidFill>
                  <a:srgbClr val="A51890"/>
                </a:solidFill>
                <a:latin typeface="Century Schoolbook" panose="02040604050505020304" pitchFamily="18" charset="0"/>
              </a:rPr>
              <a:t>Introduction</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motivation</a:t>
            </a:r>
            <a:endParaRPr lang="sk-SK" sz="3800" b="1" dirty="0">
              <a:solidFill>
                <a:srgbClr val="A51890"/>
              </a:solidFill>
              <a:latin typeface="Century Schoolbook" panose="02040604050505020304" pitchFamily="18" charset="0"/>
            </a:endParaRPr>
          </a:p>
        </p:txBody>
      </p:sp>
      <p:sp>
        <p:nvSpPr>
          <p:cNvPr id="3" name="Zástupný objekt pre obsah 2"/>
          <p:cNvSpPr>
            <a:spLocks noGrp="1"/>
          </p:cNvSpPr>
          <p:nvPr>
            <p:ph idx="1"/>
          </p:nvPr>
        </p:nvSpPr>
        <p:spPr/>
        <p:txBody>
          <a:bodyPr>
            <a:normAutofit/>
          </a:bodyPr>
          <a:lstStyle/>
          <a:p>
            <a:pPr marL="0" indent="0">
              <a:lnSpc>
                <a:spcPct val="100000"/>
              </a:lnSpc>
              <a:buClr>
                <a:srgbClr val="A51890"/>
              </a:buClr>
              <a:buNone/>
            </a:pPr>
            <a:r>
              <a:rPr lang="sk-SK" sz="2000" dirty="0" err="1">
                <a:latin typeface="Century Schoolbook" panose="02040604050505020304" pitchFamily="18" charset="0"/>
              </a:rPr>
              <a:t>Example</a:t>
            </a:r>
            <a:r>
              <a:rPr lang="sk-SK" sz="2000" dirty="0">
                <a:latin typeface="Century Schoolbook" panose="02040604050505020304" pitchFamily="18" charset="0"/>
              </a:rPr>
              <a:t>:</a:t>
            </a:r>
          </a:p>
          <a:p>
            <a:pPr>
              <a:lnSpc>
                <a:spcPct val="100000"/>
              </a:lnSpc>
              <a:buClr>
                <a:srgbClr val="A51890"/>
              </a:buClr>
            </a:pPr>
            <a:r>
              <a:rPr lang="en-US" sz="2000" dirty="0">
                <a:latin typeface="Century Schoolbook" panose="02040604050505020304" pitchFamily="18" charset="0"/>
              </a:rPr>
              <a:t>rapid digitization of the banking sector - advantages and new challenges, risks</a:t>
            </a:r>
          </a:p>
          <a:p>
            <a:pPr>
              <a:lnSpc>
                <a:spcPct val="100000"/>
              </a:lnSpc>
              <a:buClr>
                <a:srgbClr val="A51890"/>
              </a:buClr>
            </a:pPr>
            <a:endParaRPr lang="en-US" sz="2000" dirty="0">
              <a:latin typeface="Century Schoolbook" panose="02040604050505020304" pitchFamily="18" charset="0"/>
            </a:endParaRPr>
          </a:p>
          <a:p>
            <a:pPr>
              <a:lnSpc>
                <a:spcPct val="100000"/>
              </a:lnSpc>
              <a:buClr>
                <a:srgbClr val="A51890"/>
              </a:buClr>
            </a:pPr>
            <a:r>
              <a:rPr lang="en-US" sz="2000" dirty="0">
                <a:latin typeface="Century Schoolbook" panose="02040604050505020304" pitchFamily="18" charset="0"/>
              </a:rPr>
              <a:t>cyber risk and its forms are a growing threat</a:t>
            </a:r>
          </a:p>
          <a:p>
            <a:pPr>
              <a:lnSpc>
                <a:spcPct val="100000"/>
              </a:lnSpc>
              <a:buClr>
                <a:srgbClr val="A51890"/>
              </a:buClr>
            </a:pPr>
            <a:endParaRPr lang="en-US" sz="2000" dirty="0">
              <a:latin typeface="Century Schoolbook" panose="02040604050505020304" pitchFamily="18" charset="0"/>
            </a:endParaRPr>
          </a:p>
          <a:p>
            <a:pPr>
              <a:lnSpc>
                <a:spcPct val="100000"/>
              </a:lnSpc>
              <a:buClr>
                <a:srgbClr val="A51890"/>
              </a:buClr>
            </a:pPr>
            <a:r>
              <a:rPr lang="en-US" sz="2000" dirty="0">
                <a:latin typeface="Century Schoolbook" panose="02040604050505020304" pitchFamily="18" charset="0"/>
              </a:rPr>
              <a:t>the situation requires investments by banks in the protection of systems and data - it is desirable to increase the effectiveness of these investments</a:t>
            </a:r>
            <a:endParaRPr lang="sk-SK" sz="2200" dirty="0">
              <a:latin typeface="Century Schoolbook" panose="02040604050505020304" pitchFamily="18" charset="0"/>
            </a:endParaRPr>
          </a:p>
        </p:txBody>
      </p:sp>
      <p:pic>
        <p:nvPicPr>
          <p:cNvPr id="5" name="Obrázok 4"/>
          <p:cNvPicPr>
            <a:picLocks noChangeAspect="1"/>
          </p:cNvPicPr>
          <p:nvPr/>
        </p:nvPicPr>
        <p:blipFill>
          <a:blip r:embed="rId3"/>
          <a:stretch>
            <a:fillRect/>
          </a:stretch>
        </p:blipFill>
        <p:spPr>
          <a:xfrm>
            <a:off x="551384" y="6356350"/>
            <a:ext cx="2483768" cy="385501"/>
          </a:xfrm>
          <a:prstGeom prst="rect">
            <a:avLst/>
          </a:prstGeom>
        </p:spPr>
      </p:pic>
      <p:sp>
        <p:nvSpPr>
          <p:cNvPr id="9" name="Zástupný objekt pre číslo snímky 8">
            <a:extLst>
              <a:ext uri="{FF2B5EF4-FFF2-40B4-BE49-F238E27FC236}">
                <a16:creationId xmlns:a16="http://schemas.microsoft.com/office/drawing/2014/main" id="{13FD3B4B-A16A-07ED-9CFB-5002B11B0127}"/>
              </a:ext>
            </a:extLst>
          </p:cNvPr>
          <p:cNvSpPr>
            <a:spLocks noGrp="1"/>
          </p:cNvSpPr>
          <p:nvPr>
            <p:ph type="sldNum" sz="quarter" idx="12"/>
          </p:nvPr>
        </p:nvSpPr>
        <p:spPr/>
        <p:txBody>
          <a:bodyPr/>
          <a:lstStyle/>
          <a:p>
            <a:fld id="{D153BDA6-65FD-434B-9089-C763A6DA1766}" type="slidenum">
              <a:rPr lang="sk-SK" b="1" smtClean="0">
                <a:solidFill>
                  <a:schemeClr val="bg1"/>
                </a:solidFill>
                <a:latin typeface="Century Schoolbook" panose="02040604050505020304" pitchFamily="18" charset="0"/>
              </a:rPr>
              <a:t>2</a:t>
            </a:fld>
            <a:endParaRPr lang="sk-SK" b="1" dirty="0">
              <a:solidFill>
                <a:schemeClr val="bg1"/>
              </a:solidFill>
              <a:latin typeface="Century Schoolbook" panose="02040604050505020304" pitchFamily="18" charset="0"/>
            </a:endParaRPr>
          </a:p>
        </p:txBody>
      </p:sp>
    </p:spTree>
    <p:extLst>
      <p:ext uri="{BB962C8B-B14F-4D97-AF65-F5344CB8AC3E}">
        <p14:creationId xmlns:p14="http://schemas.microsoft.com/office/powerpoint/2010/main" val="1411904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objekt pre pätu 4">
            <a:extLst>
              <a:ext uri="{FF2B5EF4-FFF2-40B4-BE49-F238E27FC236}">
                <a16:creationId xmlns:a16="http://schemas.microsoft.com/office/drawing/2014/main" id="{ACA04B13-F295-EB20-6D7C-69D379B09577}"/>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0" name="Zástupný objekt pre číslo snímky 8">
            <a:extLst>
              <a:ext uri="{FF2B5EF4-FFF2-40B4-BE49-F238E27FC236}">
                <a16:creationId xmlns:a16="http://schemas.microsoft.com/office/drawing/2014/main" id="{A98445A3-61EC-21E0-304F-B4023513E8AE}"/>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3</a:t>
            </a:fld>
            <a:endParaRPr lang="sk-SK" b="1" dirty="0">
              <a:solidFill>
                <a:schemeClr val="bg1"/>
              </a:solidFill>
              <a:latin typeface="Century Schoolbook" panose="02040604050505020304" pitchFamily="18" charset="0"/>
            </a:endParaRPr>
          </a:p>
        </p:txBody>
      </p:sp>
      <p:sp>
        <p:nvSpPr>
          <p:cNvPr id="2" name="Nadpis 1"/>
          <p:cNvSpPr>
            <a:spLocks noGrp="1"/>
          </p:cNvSpPr>
          <p:nvPr>
            <p:ph type="title"/>
          </p:nvPr>
        </p:nvSpPr>
        <p:spPr/>
        <p:txBody>
          <a:bodyPr>
            <a:normAutofit/>
          </a:bodyPr>
          <a:lstStyle/>
          <a:p>
            <a:r>
              <a:rPr lang="sk-SK" sz="3800" b="1" dirty="0" err="1">
                <a:solidFill>
                  <a:srgbClr val="A51890"/>
                </a:solidFill>
                <a:latin typeface="Century Schoolbook" panose="02040604050505020304" pitchFamily="18" charset="0"/>
              </a:rPr>
              <a:t>Objectives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Aims</a:t>
            </a:r>
            <a:r>
              <a:rPr lang="sk-SK" sz="3800" b="1" dirty="0">
                <a:solidFill>
                  <a:srgbClr val="A51890"/>
                </a:solidFill>
                <a:latin typeface="Century Schoolbook" panose="02040604050505020304" pitchFamily="18" charset="0"/>
              </a:rPr>
              <a:t>/</a:t>
            </a:r>
            <a:r>
              <a:rPr lang="sk-SK" sz="3800" b="1" dirty="0" err="1">
                <a:solidFill>
                  <a:srgbClr val="A51890"/>
                </a:solidFill>
                <a:latin typeface="Century Schoolbook" panose="02040604050505020304" pitchFamily="18" charset="0"/>
              </a:rPr>
              <a:t>Goals</a:t>
            </a:r>
            <a:r>
              <a:rPr lang="sk-SK" sz="3800" b="1" dirty="0">
                <a:solidFill>
                  <a:srgbClr val="A51890"/>
                </a:solidFill>
                <a:latin typeface="Century Schoolbook" panose="02040604050505020304" pitchFamily="18" charset="0"/>
              </a:rPr>
              <a:t> of </a:t>
            </a:r>
            <a:r>
              <a:rPr lang="sk-SK" sz="3800" b="1" dirty="0" err="1">
                <a:solidFill>
                  <a:srgbClr val="A51890"/>
                </a:solidFill>
                <a:latin typeface="Century Schoolbook" panose="02040604050505020304" pitchFamily="18" charset="0"/>
              </a:rPr>
              <a:t>the</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thesis</a:t>
            </a:r>
            <a:r>
              <a:rPr lang="sk-SK" sz="3800" b="1" dirty="0">
                <a:solidFill>
                  <a:srgbClr val="A51890"/>
                </a:solidFill>
                <a:latin typeface="Century Schoolbook" panose="02040604050505020304" pitchFamily="18" charset="0"/>
              </a:rPr>
              <a:t>)</a:t>
            </a:r>
          </a:p>
        </p:txBody>
      </p:sp>
      <p:sp>
        <p:nvSpPr>
          <p:cNvPr id="3" name="Zástupný objekt pre obsah 2"/>
          <p:cNvSpPr>
            <a:spLocks noGrp="1"/>
          </p:cNvSpPr>
          <p:nvPr>
            <p:ph idx="1"/>
          </p:nvPr>
        </p:nvSpPr>
        <p:spPr/>
        <p:txBody>
          <a:bodyPr>
            <a:normAutofit lnSpcReduction="10000"/>
          </a:bodyPr>
          <a:lstStyle/>
          <a:p>
            <a:pPr marL="0" indent="0" algn="just">
              <a:lnSpc>
                <a:spcPct val="110000"/>
              </a:lnSpc>
              <a:buClr>
                <a:srgbClr val="A51890"/>
              </a:buClr>
              <a:buNone/>
            </a:pPr>
            <a:r>
              <a:rPr lang="sk-SK" sz="2000" b="1" dirty="0" err="1">
                <a:latin typeface="Century Schoolbook" panose="02040604050505020304" pitchFamily="18" charset="0"/>
              </a:rPr>
              <a:t>Example</a:t>
            </a:r>
            <a:r>
              <a:rPr lang="sk-SK" sz="2000" b="1" dirty="0">
                <a:latin typeface="Century Schoolbook" panose="02040604050505020304" pitchFamily="18" charset="0"/>
              </a:rPr>
              <a:t>:</a:t>
            </a:r>
          </a:p>
          <a:p>
            <a:pPr marL="0" indent="0" algn="just">
              <a:lnSpc>
                <a:spcPct val="110000"/>
              </a:lnSpc>
              <a:buClr>
                <a:srgbClr val="A51890"/>
              </a:buClr>
              <a:buNone/>
            </a:pPr>
            <a:r>
              <a:rPr lang="en-US" sz="2000" b="1" dirty="0">
                <a:solidFill>
                  <a:srgbClr val="A51890"/>
                </a:solidFill>
                <a:latin typeface="Century Schoolbook" panose="02040604050505020304" pitchFamily="18" charset="0"/>
              </a:rPr>
              <a:t>Main goal: </a:t>
            </a:r>
            <a:r>
              <a:rPr lang="en-US" sz="2000" dirty="0">
                <a:latin typeface="Century Schoolbook" panose="02040604050505020304" pitchFamily="18" charset="0"/>
              </a:rPr>
              <a:t>Theoretically define cyber risk in the banking sector and investigate to what extent undesirable phenomena associated with cyber risk are a threat to the environment of the European banking sector.</a:t>
            </a:r>
            <a:endParaRPr lang="sk-SK" sz="2000" dirty="0">
              <a:latin typeface="Century Schoolbook" panose="02040604050505020304" pitchFamily="18" charset="0"/>
            </a:endParaRPr>
          </a:p>
          <a:p>
            <a:pPr marL="0" indent="0">
              <a:lnSpc>
                <a:spcPct val="110000"/>
              </a:lnSpc>
              <a:buClr>
                <a:srgbClr val="A51890"/>
              </a:buClr>
              <a:buNone/>
            </a:pPr>
            <a:endParaRPr lang="sk-SK" sz="2000" dirty="0">
              <a:latin typeface="Century Schoolbook" panose="02040604050505020304" pitchFamily="18" charset="0"/>
            </a:endParaRPr>
          </a:p>
          <a:p>
            <a:pPr marL="0" indent="0">
              <a:lnSpc>
                <a:spcPct val="110000"/>
              </a:lnSpc>
              <a:buClr>
                <a:srgbClr val="A51890"/>
              </a:buClr>
              <a:buNone/>
            </a:pPr>
            <a:r>
              <a:rPr lang="sk-SK" sz="2000" b="1" dirty="0" err="1">
                <a:solidFill>
                  <a:srgbClr val="A51890"/>
                </a:solidFill>
                <a:latin typeface="Century Schoolbook" panose="02040604050505020304" pitchFamily="18" charset="0"/>
              </a:rPr>
              <a:t>Partial</a:t>
            </a:r>
            <a:r>
              <a:rPr lang="sk-SK" sz="2000" b="1" dirty="0">
                <a:solidFill>
                  <a:srgbClr val="A51890"/>
                </a:solidFill>
                <a:latin typeface="Century Schoolbook" panose="02040604050505020304" pitchFamily="18" charset="0"/>
              </a:rPr>
              <a:t> (</a:t>
            </a:r>
            <a:r>
              <a:rPr lang="sk-SK" sz="2000" b="1" dirty="0" err="1">
                <a:solidFill>
                  <a:srgbClr val="A51890"/>
                </a:solidFill>
                <a:latin typeface="Century Schoolbook" panose="02040604050505020304" pitchFamily="18" charset="0"/>
              </a:rPr>
              <a:t>sub</a:t>
            </a:r>
            <a:r>
              <a:rPr lang="sk-SK" sz="2000" b="1" dirty="0">
                <a:solidFill>
                  <a:srgbClr val="A51890"/>
                </a:solidFill>
                <a:latin typeface="Century Schoolbook" panose="02040604050505020304" pitchFamily="18" charset="0"/>
              </a:rPr>
              <a:t>)</a:t>
            </a:r>
            <a:r>
              <a:rPr lang="sk-SK" sz="2000" b="1" dirty="0" err="1">
                <a:solidFill>
                  <a:srgbClr val="A51890"/>
                </a:solidFill>
                <a:latin typeface="Century Schoolbook" panose="02040604050505020304" pitchFamily="18" charset="0"/>
              </a:rPr>
              <a:t>goals</a:t>
            </a:r>
            <a:r>
              <a:rPr lang="sk-SK" sz="2000" b="1" dirty="0">
                <a:solidFill>
                  <a:srgbClr val="A51890"/>
                </a:solidFill>
                <a:latin typeface="Century Schoolbook" panose="02040604050505020304" pitchFamily="18" charset="0"/>
              </a:rPr>
              <a:t>:</a:t>
            </a:r>
          </a:p>
          <a:p>
            <a:pPr marL="457200" indent="-457200">
              <a:lnSpc>
                <a:spcPct val="110000"/>
              </a:lnSpc>
              <a:buClr>
                <a:srgbClr val="A51890"/>
              </a:buClr>
              <a:buFont typeface="+mj-lt"/>
              <a:buAutoNum type="arabicPeriod"/>
            </a:pPr>
            <a:r>
              <a:rPr lang="en-US" sz="2000" dirty="0">
                <a:latin typeface="Century Schoolbook" panose="02040604050505020304" pitchFamily="18" charset="0"/>
              </a:rPr>
              <a:t>Define the digitization of the banking sector, its benefits and risks.</a:t>
            </a:r>
          </a:p>
          <a:p>
            <a:pPr marL="457200" indent="-457200">
              <a:lnSpc>
                <a:spcPct val="110000"/>
              </a:lnSpc>
              <a:buClr>
                <a:srgbClr val="A51890"/>
              </a:buClr>
              <a:buFont typeface="+mj-lt"/>
              <a:buAutoNum type="arabicPeriod"/>
            </a:pPr>
            <a:r>
              <a:rPr lang="en-US" sz="2000" dirty="0">
                <a:latin typeface="Century Schoolbook" panose="02040604050505020304" pitchFamily="18" charset="0"/>
              </a:rPr>
              <a:t>Determine risk positions in the banking sector according to the impact of digitization.</a:t>
            </a:r>
          </a:p>
          <a:p>
            <a:pPr marL="457200" indent="-457200">
              <a:lnSpc>
                <a:spcPct val="110000"/>
              </a:lnSpc>
              <a:buClr>
                <a:srgbClr val="A51890"/>
              </a:buClr>
              <a:buFont typeface="+mj-lt"/>
              <a:buAutoNum type="arabicPeriod"/>
            </a:pPr>
            <a:r>
              <a:rPr lang="en-US" sz="2000" dirty="0">
                <a:latin typeface="Century Schoolbook" panose="02040604050505020304" pitchFamily="18" charset="0"/>
              </a:rPr>
              <a:t>Define cyber risk, analyze its position at the global level, and analyze the amount of spending on digitization and cyber technologies at selected institutions.</a:t>
            </a:r>
            <a:endParaRPr lang="sk-SK" sz="2200" dirty="0">
              <a:latin typeface="Century Schoolbook" panose="02040604050505020304" pitchFamily="18" charset="0"/>
            </a:endParaRPr>
          </a:p>
        </p:txBody>
      </p:sp>
      <p:pic>
        <p:nvPicPr>
          <p:cNvPr id="5" name="Obrázok 4"/>
          <p:cNvPicPr>
            <a:picLocks noChangeAspect="1"/>
          </p:cNvPicPr>
          <p:nvPr/>
        </p:nvPicPr>
        <p:blipFill>
          <a:blip r:embed="rId3"/>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14933061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800" b="1" dirty="0" err="1">
                <a:solidFill>
                  <a:srgbClr val="A51890"/>
                </a:solidFill>
                <a:latin typeface="Century Schoolbook" panose="02040604050505020304" pitchFamily="18" charset="0"/>
              </a:rPr>
              <a:t>Methods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used</a:t>
            </a:r>
            <a:endParaRPr lang="sk-SK" sz="3800" b="1" dirty="0">
              <a:solidFill>
                <a:srgbClr val="A51890"/>
              </a:solidFill>
              <a:latin typeface="Century Schoolbook" panose="02040604050505020304" pitchFamily="18" charset="0"/>
            </a:endParaRPr>
          </a:p>
        </p:txBody>
      </p:sp>
      <p:sp>
        <p:nvSpPr>
          <p:cNvPr id="3" name="Zástupný objekt pre obsah 2"/>
          <p:cNvSpPr>
            <a:spLocks noGrp="1"/>
          </p:cNvSpPr>
          <p:nvPr>
            <p:ph idx="1"/>
          </p:nvPr>
        </p:nvSpPr>
        <p:spPr/>
        <p:txBody>
          <a:bodyPr>
            <a:normAutofit/>
          </a:bodyPr>
          <a:lstStyle/>
          <a:p>
            <a:pPr marL="0" indent="0">
              <a:lnSpc>
                <a:spcPct val="100000"/>
              </a:lnSpc>
              <a:buClr>
                <a:srgbClr val="A51890"/>
              </a:buClr>
              <a:buNone/>
            </a:pPr>
            <a:r>
              <a:rPr lang="sk-SK" sz="2000" dirty="0" err="1">
                <a:latin typeface="Century Schoolbook" panose="02040604050505020304" pitchFamily="18" charset="0"/>
              </a:rPr>
              <a:t>Example</a:t>
            </a:r>
            <a:r>
              <a:rPr lang="sk-SK" sz="2000" dirty="0">
                <a:latin typeface="Century Schoolbook" panose="02040604050505020304" pitchFamily="18" charset="0"/>
              </a:rPr>
              <a:t>:</a:t>
            </a:r>
          </a:p>
          <a:p>
            <a:pPr>
              <a:lnSpc>
                <a:spcPct val="100000"/>
              </a:lnSpc>
              <a:buClr>
                <a:srgbClr val="A51890"/>
              </a:buClr>
            </a:pPr>
            <a:r>
              <a:rPr lang="en-US" sz="2000" dirty="0">
                <a:latin typeface="Century Schoolbook" panose="02040604050505020304" pitchFamily="18" charset="0"/>
              </a:rPr>
              <a:t>Secondary data analysis</a:t>
            </a:r>
          </a:p>
          <a:p>
            <a:pPr>
              <a:lnSpc>
                <a:spcPct val="100000"/>
              </a:lnSpc>
              <a:buClr>
                <a:srgbClr val="A51890"/>
              </a:buClr>
            </a:pPr>
            <a:r>
              <a:rPr lang="en-US" sz="2000" dirty="0">
                <a:latin typeface="Century Schoolbook" panose="02040604050505020304" pitchFamily="18" charset="0"/>
              </a:rPr>
              <a:t>Collection of data from annual reports</a:t>
            </a:r>
          </a:p>
          <a:p>
            <a:pPr>
              <a:lnSpc>
                <a:spcPct val="100000"/>
              </a:lnSpc>
              <a:buClr>
                <a:srgbClr val="A51890"/>
              </a:buClr>
            </a:pPr>
            <a:r>
              <a:rPr lang="en-US" sz="2000" dirty="0">
                <a:latin typeface="Century Schoolbook" panose="02040604050505020304" pitchFamily="18" charset="0"/>
              </a:rPr>
              <a:t>Statistical analysis (means</a:t>
            </a:r>
            <a:r>
              <a:rPr lang="sk-SK" sz="2000" dirty="0">
                <a:latin typeface="Century Schoolbook" panose="02040604050505020304" pitchFamily="18" charset="0"/>
              </a:rPr>
              <a:t>, T-</a:t>
            </a:r>
            <a:r>
              <a:rPr lang="sk-SK" sz="2000" dirty="0" err="1">
                <a:latin typeface="Century Schoolbook" panose="02040604050505020304" pitchFamily="18" charset="0"/>
              </a:rPr>
              <a:t>statists</a:t>
            </a:r>
            <a:r>
              <a:rPr lang="en-US" sz="2000" dirty="0">
                <a:latin typeface="Century Schoolbook" panose="02040604050505020304" pitchFamily="18" charset="0"/>
              </a:rPr>
              <a:t>)</a:t>
            </a:r>
          </a:p>
          <a:p>
            <a:pPr>
              <a:lnSpc>
                <a:spcPct val="100000"/>
              </a:lnSpc>
              <a:buClr>
                <a:srgbClr val="A51890"/>
              </a:buClr>
            </a:pPr>
            <a:r>
              <a:rPr lang="en-US" sz="2000" dirty="0">
                <a:latin typeface="Century Schoolbook" panose="02040604050505020304" pitchFamily="18" charset="0"/>
              </a:rPr>
              <a:t>Synthesis</a:t>
            </a:r>
          </a:p>
          <a:p>
            <a:pPr>
              <a:lnSpc>
                <a:spcPct val="100000"/>
              </a:lnSpc>
              <a:buClr>
                <a:srgbClr val="A51890"/>
              </a:buClr>
            </a:pPr>
            <a:r>
              <a:rPr lang="en-US" sz="2000" dirty="0">
                <a:latin typeface="Century Schoolbook" panose="02040604050505020304" pitchFamily="18" charset="0"/>
              </a:rPr>
              <a:t>Comparison</a:t>
            </a:r>
            <a:endParaRPr lang="sk-SK" sz="2200" dirty="0">
              <a:latin typeface="Century Schoolbook" panose="02040604050505020304" pitchFamily="18" charset="0"/>
            </a:endParaRPr>
          </a:p>
        </p:txBody>
      </p:sp>
      <p:sp>
        <p:nvSpPr>
          <p:cNvPr id="9" name="Zástupný objekt pre pätu 4">
            <a:extLst>
              <a:ext uri="{FF2B5EF4-FFF2-40B4-BE49-F238E27FC236}">
                <a16:creationId xmlns:a16="http://schemas.microsoft.com/office/drawing/2014/main" id="{1EFEA501-9579-E31A-B424-4D0705B11294}"/>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0" name="Zástupný objekt pre číslo snímky 8">
            <a:extLst>
              <a:ext uri="{FF2B5EF4-FFF2-40B4-BE49-F238E27FC236}">
                <a16:creationId xmlns:a16="http://schemas.microsoft.com/office/drawing/2014/main" id="{B381E51C-1AA5-F474-F367-335C5B9C797C}"/>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4</a:t>
            </a:fld>
            <a:endParaRPr lang="sk-SK" b="1" dirty="0">
              <a:solidFill>
                <a:schemeClr val="bg1"/>
              </a:solidFill>
              <a:latin typeface="Century Schoolbook" panose="02040604050505020304" pitchFamily="18" charset="0"/>
            </a:endParaRPr>
          </a:p>
        </p:txBody>
      </p:sp>
      <p:pic>
        <p:nvPicPr>
          <p:cNvPr id="11" name="Obrázok 10">
            <a:extLst>
              <a:ext uri="{FF2B5EF4-FFF2-40B4-BE49-F238E27FC236}">
                <a16:creationId xmlns:a16="http://schemas.microsoft.com/office/drawing/2014/main" id="{43C70ECE-AD10-2B4D-5B24-23ECDC7A7E92}"/>
              </a:ext>
            </a:extLst>
          </p:cNvPr>
          <p:cNvPicPr>
            <a:picLocks noChangeAspect="1"/>
          </p:cNvPicPr>
          <p:nvPr/>
        </p:nvPicPr>
        <p:blipFill>
          <a:blip r:embed="rId3"/>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42310839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1">
            <a:extLst>
              <a:ext uri="{FF2B5EF4-FFF2-40B4-BE49-F238E27FC236}">
                <a16:creationId xmlns:a16="http://schemas.microsoft.com/office/drawing/2014/main" id="{BD33EE8B-2A83-4C99-B43B-62E960BF5473}"/>
              </a:ext>
            </a:extLst>
          </p:cNvPr>
          <p:cNvSpPr>
            <a:spLocks noGrp="1"/>
          </p:cNvSpPr>
          <p:nvPr>
            <p:ph type="title"/>
          </p:nvPr>
        </p:nvSpPr>
        <p:spPr>
          <a:xfrm>
            <a:off x="838200" y="365125"/>
            <a:ext cx="10515600" cy="1325563"/>
          </a:xfrm>
        </p:spPr>
        <p:txBody>
          <a:bodyPr>
            <a:normAutofit/>
          </a:bodyPr>
          <a:lstStyle/>
          <a:p>
            <a:r>
              <a:rPr lang="sk-SK" sz="3800" b="1" dirty="0" err="1">
                <a:solidFill>
                  <a:srgbClr val="A51890"/>
                </a:solidFill>
                <a:latin typeface="Century Schoolbook" panose="02040604050505020304" pitchFamily="18" charset="0"/>
              </a:rPr>
              <a:t>Theoretical</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background</a:t>
            </a:r>
            <a:endParaRPr lang="sk-SK" sz="3800" b="1" dirty="0">
              <a:solidFill>
                <a:srgbClr val="A51890"/>
              </a:solidFill>
              <a:latin typeface="Century Schoolbook" panose="02040604050505020304" pitchFamily="18" charset="0"/>
            </a:endParaRPr>
          </a:p>
        </p:txBody>
      </p:sp>
      <p:sp>
        <p:nvSpPr>
          <p:cNvPr id="9" name="Zástupný objekt pre pätu 4">
            <a:extLst>
              <a:ext uri="{FF2B5EF4-FFF2-40B4-BE49-F238E27FC236}">
                <a16:creationId xmlns:a16="http://schemas.microsoft.com/office/drawing/2014/main" id="{F8A3CB95-7AC6-68D1-C19E-3E5AE8C9CDFC}"/>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0" name="Zástupný objekt pre číslo snímky 8">
            <a:extLst>
              <a:ext uri="{FF2B5EF4-FFF2-40B4-BE49-F238E27FC236}">
                <a16:creationId xmlns:a16="http://schemas.microsoft.com/office/drawing/2014/main" id="{15835448-E33A-78D9-0566-53504CE09447}"/>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5</a:t>
            </a:fld>
            <a:endParaRPr lang="sk-SK" b="1" dirty="0">
              <a:solidFill>
                <a:schemeClr val="bg1"/>
              </a:solidFill>
              <a:latin typeface="Century Schoolbook" panose="02040604050505020304" pitchFamily="18" charset="0"/>
            </a:endParaRPr>
          </a:p>
        </p:txBody>
      </p:sp>
      <p:pic>
        <p:nvPicPr>
          <p:cNvPr id="11" name="Obrázok 10">
            <a:extLst>
              <a:ext uri="{FF2B5EF4-FFF2-40B4-BE49-F238E27FC236}">
                <a16:creationId xmlns:a16="http://schemas.microsoft.com/office/drawing/2014/main" id="{1AD92A5F-2360-B985-5B9F-1FCCE64FE41C}"/>
              </a:ext>
            </a:extLst>
          </p:cNvPr>
          <p:cNvPicPr>
            <a:picLocks noChangeAspect="1"/>
          </p:cNvPicPr>
          <p:nvPr/>
        </p:nvPicPr>
        <p:blipFill>
          <a:blip r:embed="rId3"/>
          <a:stretch>
            <a:fillRect/>
          </a:stretch>
        </p:blipFill>
        <p:spPr>
          <a:xfrm>
            <a:off x="551384" y="6356350"/>
            <a:ext cx="2483768" cy="385501"/>
          </a:xfrm>
          <a:prstGeom prst="rect">
            <a:avLst/>
          </a:prstGeom>
        </p:spPr>
      </p:pic>
      <p:sp>
        <p:nvSpPr>
          <p:cNvPr id="13" name="Zástupný objekt pre obsah 12">
            <a:extLst>
              <a:ext uri="{FF2B5EF4-FFF2-40B4-BE49-F238E27FC236}">
                <a16:creationId xmlns:a16="http://schemas.microsoft.com/office/drawing/2014/main" id="{A2B32680-583B-A1B1-87C6-A008D55D9A05}"/>
              </a:ext>
            </a:extLst>
          </p:cNvPr>
          <p:cNvSpPr>
            <a:spLocks noGrp="1"/>
          </p:cNvSpPr>
          <p:nvPr>
            <p:ph idx="1"/>
          </p:nvPr>
        </p:nvSpPr>
        <p:spPr/>
        <p:txBody>
          <a:bodyPr>
            <a:noAutofit/>
          </a:bodyPr>
          <a:lstStyle/>
          <a:p>
            <a:pPr marL="0" indent="0" algn="just">
              <a:lnSpc>
                <a:spcPct val="100000"/>
              </a:lnSpc>
              <a:buNone/>
            </a:pPr>
            <a:r>
              <a:rPr lang="sk-SK" sz="2000" dirty="0" err="1">
                <a:latin typeface="Century Schoolbook" panose="02040604050505020304" pitchFamily="18" charset="0"/>
              </a:rPr>
              <a:t>Example</a:t>
            </a:r>
            <a:r>
              <a:rPr lang="sk-SK" sz="2000" dirty="0">
                <a:latin typeface="Century Schoolbook" panose="02040604050505020304" pitchFamily="18" charset="0"/>
              </a:rPr>
              <a:t>:</a:t>
            </a:r>
          </a:p>
          <a:p>
            <a:pPr algn="just">
              <a:lnSpc>
                <a:spcPct val="100000"/>
              </a:lnSpc>
            </a:pPr>
            <a:r>
              <a:rPr lang="en-US" sz="2400" dirty="0">
                <a:latin typeface="Century Schoolbook" panose="02040604050505020304" pitchFamily="18" charset="0"/>
              </a:rPr>
              <a:t>Types of threats:</a:t>
            </a:r>
          </a:p>
          <a:p>
            <a:pPr lvl="1" algn="just">
              <a:lnSpc>
                <a:spcPct val="100000"/>
              </a:lnSpc>
            </a:pPr>
            <a:r>
              <a:rPr lang="en-US" sz="1800" dirty="0">
                <a:latin typeface="Century Schoolbook" panose="02040604050505020304" pitchFamily="18" charset="0"/>
              </a:rPr>
              <a:t>Malware and Ransomware:</a:t>
            </a:r>
          </a:p>
          <a:p>
            <a:pPr lvl="1" algn="just">
              <a:lnSpc>
                <a:spcPct val="100000"/>
              </a:lnSpc>
            </a:pPr>
            <a:r>
              <a:rPr lang="en-US" sz="1800" dirty="0">
                <a:latin typeface="Century Schoolbook" panose="02040604050505020304" pitchFamily="18" charset="0"/>
              </a:rPr>
              <a:t>Phishing and Social Engineering</a:t>
            </a:r>
          </a:p>
          <a:p>
            <a:pPr lvl="1" algn="just">
              <a:lnSpc>
                <a:spcPct val="100000"/>
              </a:lnSpc>
            </a:pPr>
            <a:r>
              <a:rPr lang="en-US" sz="1800" dirty="0">
                <a:latin typeface="Century Schoolbook" panose="02040604050505020304" pitchFamily="18" charset="0"/>
              </a:rPr>
              <a:t>DDoS attacks</a:t>
            </a:r>
          </a:p>
          <a:p>
            <a:pPr lvl="1" algn="just">
              <a:lnSpc>
                <a:spcPct val="100000"/>
              </a:lnSpc>
            </a:pPr>
            <a:r>
              <a:rPr lang="en-US" sz="1800" dirty="0">
                <a:latin typeface="Century Schoolbook" panose="02040604050505020304" pitchFamily="18" charset="0"/>
              </a:rPr>
              <a:t>Data leaks</a:t>
            </a:r>
          </a:p>
          <a:p>
            <a:pPr algn="just">
              <a:lnSpc>
                <a:spcPct val="100000"/>
              </a:lnSpc>
            </a:pPr>
            <a:r>
              <a:rPr lang="en-US" sz="2400" dirty="0">
                <a:latin typeface="Century Schoolbook" panose="02040604050505020304" pitchFamily="18" charset="0"/>
              </a:rPr>
              <a:t>Areas of impact:</a:t>
            </a:r>
          </a:p>
          <a:p>
            <a:pPr lvl="1" algn="just">
              <a:lnSpc>
                <a:spcPct val="100000"/>
              </a:lnSpc>
            </a:pPr>
            <a:r>
              <a:rPr lang="en-US" sz="1800" dirty="0">
                <a:latin typeface="Century Schoolbook" panose="02040604050505020304" pitchFamily="18" charset="0"/>
              </a:rPr>
              <a:t>Financial losses</a:t>
            </a:r>
          </a:p>
          <a:p>
            <a:pPr lvl="1" algn="just">
              <a:lnSpc>
                <a:spcPct val="100000"/>
              </a:lnSpc>
            </a:pPr>
            <a:r>
              <a:rPr lang="en-US" sz="1800" dirty="0">
                <a:latin typeface="Century Schoolbook" panose="02040604050505020304" pitchFamily="18" charset="0"/>
              </a:rPr>
              <a:t>Damage to reputation</a:t>
            </a:r>
          </a:p>
          <a:p>
            <a:pPr lvl="1" algn="just">
              <a:lnSpc>
                <a:spcPct val="100000"/>
              </a:lnSpc>
            </a:pPr>
            <a:r>
              <a:rPr lang="en-US" sz="1800" dirty="0">
                <a:latin typeface="Century Schoolbook" panose="02040604050505020304" pitchFamily="18" charset="0"/>
              </a:rPr>
              <a:t>Operational outages</a:t>
            </a:r>
            <a:endParaRPr lang="sk-SK" sz="1600" dirty="0">
              <a:latin typeface="Century Schoolbook" panose="02040604050505020304" pitchFamily="18" charset="0"/>
            </a:endParaRPr>
          </a:p>
        </p:txBody>
      </p:sp>
    </p:spTree>
    <p:extLst>
      <p:ext uri="{BB962C8B-B14F-4D97-AF65-F5344CB8AC3E}">
        <p14:creationId xmlns:p14="http://schemas.microsoft.com/office/powerpoint/2010/main" val="41195769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ľka 6">
            <a:extLst>
              <a:ext uri="{FF2B5EF4-FFF2-40B4-BE49-F238E27FC236}">
                <a16:creationId xmlns:a16="http://schemas.microsoft.com/office/drawing/2014/main" id="{AEB084AB-3221-4C23-9DE2-33F508692564}"/>
              </a:ext>
            </a:extLst>
          </p:cNvPr>
          <p:cNvGraphicFramePr>
            <a:graphicFrameLocks noGrp="1"/>
          </p:cNvGraphicFramePr>
          <p:nvPr>
            <p:ph idx="1"/>
            <p:extLst>
              <p:ext uri="{D42A27DB-BD31-4B8C-83A1-F6EECF244321}">
                <p14:modId xmlns:p14="http://schemas.microsoft.com/office/powerpoint/2010/main" val="1149879167"/>
              </p:ext>
            </p:extLst>
          </p:nvPr>
        </p:nvGraphicFramePr>
        <p:xfrm>
          <a:off x="838200" y="1507808"/>
          <a:ext cx="10800521" cy="4467403"/>
        </p:xfrm>
        <a:graphic>
          <a:graphicData uri="http://schemas.openxmlformats.org/drawingml/2006/table">
            <a:tbl>
              <a:tblPr firstRow="1" bandRow="1">
                <a:tableStyleId>{8799B23B-EC83-4686-B30A-512413B5E67A}</a:tableStyleId>
              </a:tblPr>
              <a:tblGrid>
                <a:gridCol w="2114605">
                  <a:extLst>
                    <a:ext uri="{9D8B030D-6E8A-4147-A177-3AD203B41FA5}">
                      <a16:colId xmlns:a16="http://schemas.microsoft.com/office/drawing/2014/main" val="893618895"/>
                    </a:ext>
                  </a:extLst>
                </a:gridCol>
                <a:gridCol w="3572707">
                  <a:extLst>
                    <a:ext uri="{9D8B030D-6E8A-4147-A177-3AD203B41FA5}">
                      <a16:colId xmlns:a16="http://schemas.microsoft.com/office/drawing/2014/main" val="739820080"/>
                    </a:ext>
                  </a:extLst>
                </a:gridCol>
                <a:gridCol w="5113209">
                  <a:extLst>
                    <a:ext uri="{9D8B030D-6E8A-4147-A177-3AD203B41FA5}">
                      <a16:colId xmlns:a16="http://schemas.microsoft.com/office/drawing/2014/main" val="3263604188"/>
                    </a:ext>
                  </a:extLst>
                </a:gridCol>
              </a:tblGrid>
              <a:tr h="352603">
                <a:tc>
                  <a:txBody>
                    <a:bodyPr/>
                    <a:lstStyle/>
                    <a:p>
                      <a:pPr algn="ctr"/>
                      <a:r>
                        <a:rPr lang="sk-SK" sz="1600" dirty="0" err="1">
                          <a:latin typeface="Century Schoolbook" panose="02040604050505020304" pitchFamily="18" charset="0"/>
                        </a:rPr>
                        <a:t>Author</a:t>
                      </a:r>
                      <a:r>
                        <a:rPr lang="sk-SK" sz="1600" dirty="0">
                          <a:latin typeface="Century Schoolbook" panose="02040604050505020304" pitchFamily="18" charset="0"/>
                        </a:rPr>
                        <a:t> and </a:t>
                      </a:r>
                      <a:r>
                        <a:rPr lang="sk-SK" sz="1600" dirty="0" err="1">
                          <a:latin typeface="Century Schoolbook" panose="02040604050505020304" pitchFamily="18" charset="0"/>
                        </a:rPr>
                        <a:t>year</a:t>
                      </a:r>
                      <a:endParaRPr lang="sk-SK" sz="1600" dirty="0">
                        <a:latin typeface="Century Schoolbook" panose="02040604050505020304" pitchFamily="18" charset="0"/>
                      </a:endParaRPr>
                    </a:p>
                  </a:txBody>
                  <a:tcPr/>
                </a:tc>
                <a:tc>
                  <a:txBody>
                    <a:bodyPr/>
                    <a:lstStyle/>
                    <a:p>
                      <a:pPr algn="ctr"/>
                      <a:r>
                        <a:rPr lang="sk-SK" sz="1600" dirty="0">
                          <a:latin typeface="Century Schoolbook" panose="02040604050505020304" pitchFamily="18" charset="0"/>
                        </a:rPr>
                        <a:t>Title</a:t>
                      </a:r>
                    </a:p>
                  </a:txBody>
                  <a:tcPr/>
                </a:tc>
                <a:tc>
                  <a:txBody>
                    <a:bodyPr/>
                    <a:lstStyle/>
                    <a:p>
                      <a:pPr algn="ctr"/>
                      <a:r>
                        <a:rPr lang="sk-SK" sz="1600" dirty="0" err="1">
                          <a:latin typeface="Century Schoolbook" panose="02040604050505020304" pitchFamily="18" charset="0"/>
                        </a:rPr>
                        <a:t>Results</a:t>
                      </a:r>
                      <a:endParaRPr lang="sk-SK" sz="1600" dirty="0">
                        <a:latin typeface="Century Schoolbook" panose="02040604050505020304" pitchFamily="18" charset="0"/>
                      </a:endParaRPr>
                    </a:p>
                  </a:txBody>
                  <a:tcPr/>
                </a:tc>
                <a:extLst>
                  <a:ext uri="{0D108BD9-81ED-4DB2-BD59-A6C34878D82A}">
                    <a16:rowId xmlns:a16="http://schemas.microsoft.com/office/drawing/2014/main" val="3273329883"/>
                  </a:ext>
                </a:extLst>
              </a:tr>
              <a:tr h="0">
                <a:tc>
                  <a:txBody>
                    <a:bodyPr/>
                    <a:lstStyle/>
                    <a:p>
                      <a:pPr algn="l"/>
                      <a:r>
                        <a:rPr lang="sk-SK" sz="1600" dirty="0">
                          <a:latin typeface="Century Schoolbook" panose="02040604050505020304" pitchFamily="18" charset="0"/>
                        </a:rPr>
                        <a:t>ECB (2019)</a:t>
                      </a:r>
                    </a:p>
                  </a:txBody>
                  <a:tcPr anchor="ctr"/>
                </a:tc>
                <a:tc>
                  <a:txBody>
                    <a:bodyPr/>
                    <a:lstStyle/>
                    <a:p>
                      <a:pPr algn="l"/>
                      <a:r>
                        <a:rPr lang="en-GB" sz="1600" noProof="0" dirty="0">
                          <a:latin typeface="Century Schoolbook" panose="02040604050505020304" pitchFamily="18" charset="0"/>
                        </a:rPr>
                        <a:t>Risk Assessment for 2020</a:t>
                      </a:r>
                    </a:p>
                  </a:txBody>
                  <a:tcPr anchor="ctr"/>
                </a:tc>
                <a:tc>
                  <a:txBody>
                    <a:bodyPr/>
                    <a:lstStyle/>
                    <a:p>
                      <a:pPr marL="285750" indent="-285750" algn="l">
                        <a:buFont typeface="Arial" panose="020B0604020202020204" pitchFamily="34" charset="0"/>
                        <a:buChar char="•"/>
                      </a:pPr>
                      <a:r>
                        <a:rPr lang="en-US" sz="1600" dirty="0">
                          <a:latin typeface="Century Schoolbook" panose="02040604050505020304" pitchFamily="18" charset="0"/>
                        </a:rPr>
                        <a:t>Cyber ​​risk has a significant impact on the Eurozone system.</a:t>
                      </a:r>
                      <a:endParaRPr lang="sk-SK" sz="1600" dirty="0">
                        <a:latin typeface="Century Schoolbook" panose="02040604050505020304" pitchFamily="18" charset="0"/>
                      </a:endParaRPr>
                    </a:p>
                  </a:txBody>
                  <a:tcPr anchor="ctr"/>
                </a:tc>
                <a:extLst>
                  <a:ext uri="{0D108BD9-81ED-4DB2-BD59-A6C34878D82A}">
                    <a16:rowId xmlns:a16="http://schemas.microsoft.com/office/drawing/2014/main" val="4241591862"/>
                  </a:ext>
                </a:extLst>
              </a:tr>
              <a:tr h="0">
                <a:tc>
                  <a:txBody>
                    <a:bodyPr/>
                    <a:lstStyle/>
                    <a:p>
                      <a:pPr algn="l"/>
                      <a:r>
                        <a:rPr lang="en-GB" sz="1600" noProof="0" dirty="0">
                          <a:latin typeface="Century Schoolbook" panose="02040604050505020304" pitchFamily="18" charset="0"/>
                        </a:rPr>
                        <a:t>Balkan</a:t>
                      </a:r>
                      <a:r>
                        <a:rPr lang="sk-SK" sz="1600" baseline="0" noProof="0" dirty="0">
                          <a:latin typeface="Century Schoolbook" panose="02040604050505020304" pitchFamily="18" charset="0"/>
                        </a:rPr>
                        <a:t> (</a:t>
                      </a:r>
                      <a:r>
                        <a:rPr lang="en-GB" sz="1600" noProof="0" dirty="0">
                          <a:latin typeface="Century Schoolbook" panose="02040604050505020304" pitchFamily="18" charset="0"/>
                        </a:rPr>
                        <a:t>2021</a:t>
                      </a:r>
                      <a:r>
                        <a:rPr lang="sk-SK" sz="1600" noProof="0" dirty="0">
                          <a:latin typeface="Century Schoolbook" panose="02040604050505020304" pitchFamily="18" charset="0"/>
                        </a:rPr>
                        <a:t>)</a:t>
                      </a:r>
                      <a:endParaRPr lang="en-GB" sz="1600" noProof="0" dirty="0">
                        <a:latin typeface="Century Schoolbook" panose="02040604050505020304" pitchFamily="18" charset="0"/>
                      </a:endParaRPr>
                    </a:p>
                  </a:txBody>
                  <a:tcPr anchor="ctr"/>
                </a:tc>
                <a:tc>
                  <a:txBody>
                    <a:bodyPr/>
                    <a:lstStyle/>
                    <a:p>
                      <a:pPr lvl="0" algn="l"/>
                      <a:r>
                        <a:rPr lang="en-US" sz="1600" dirty="0">
                          <a:latin typeface="Century Schoolbook" panose="02040604050505020304" pitchFamily="18" charset="0"/>
                        </a:rPr>
                        <a:t>Impacts of Digitalization on Banks and Banking</a:t>
                      </a:r>
                      <a:endParaRPr lang="sk-SK" sz="1600" dirty="0">
                        <a:latin typeface="Century Schoolbook" panose="02040604050505020304" pitchFamily="18" charset="0"/>
                      </a:endParaRPr>
                    </a:p>
                  </a:txBody>
                  <a:tcPr anchor="ctr"/>
                </a:tc>
                <a:tc>
                  <a:txBody>
                    <a:bodyPr/>
                    <a:lstStyle/>
                    <a:p>
                      <a:pPr marL="285750" indent="-285750" algn="l">
                        <a:buFont typeface="Arial" panose="020B0604020202020204" pitchFamily="34" charset="0"/>
                        <a:buChar char="•"/>
                      </a:pPr>
                      <a:r>
                        <a:rPr lang="en-US" sz="1600" dirty="0">
                          <a:latin typeface="Century Schoolbook" panose="02040604050505020304" pitchFamily="18" charset="0"/>
                        </a:rPr>
                        <a:t>Evaluation of the advantages and disadvantages of digitization of the banking sector.</a:t>
                      </a:r>
                      <a:endParaRPr lang="sk-SK" sz="1600" dirty="0">
                        <a:latin typeface="Century Schoolbook" panose="02040604050505020304" pitchFamily="18" charset="0"/>
                      </a:endParaRPr>
                    </a:p>
                  </a:txBody>
                  <a:tcPr anchor="ctr"/>
                </a:tc>
                <a:extLst>
                  <a:ext uri="{0D108BD9-81ED-4DB2-BD59-A6C34878D82A}">
                    <a16:rowId xmlns:a16="http://schemas.microsoft.com/office/drawing/2014/main" val="1232339800"/>
                  </a:ext>
                </a:extLst>
              </a:tr>
              <a:tr h="0">
                <a:tc>
                  <a:txBody>
                    <a:bodyPr/>
                    <a:lstStyle/>
                    <a:p>
                      <a:pPr algn="l"/>
                      <a:r>
                        <a:rPr lang="en-GB" sz="1600" noProof="0" dirty="0" err="1">
                          <a:latin typeface="Century Schoolbook" panose="02040604050505020304" pitchFamily="18" charset="0"/>
                        </a:rPr>
                        <a:t>Alzoubi</a:t>
                      </a:r>
                      <a:r>
                        <a:rPr lang="en-GB" sz="1600" noProof="0" dirty="0">
                          <a:latin typeface="Century Schoolbook" panose="02040604050505020304" pitchFamily="18" charset="0"/>
                        </a:rPr>
                        <a:t> </a:t>
                      </a:r>
                      <a:r>
                        <a:rPr lang="sk-SK" sz="1600" noProof="0" dirty="0">
                          <a:latin typeface="Century Schoolbook" panose="02040604050505020304" pitchFamily="18" charset="0"/>
                        </a:rPr>
                        <a:t>et </a:t>
                      </a:r>
                      <a:r>
                        <a:rPr lang="sk-SK" sz="1600" noProof="0" dirty="0" err="1">
                          <a:latin typeface="Century Schoolbook" panose="02040604050505020304" pitchFamily="18" charset="0"/>
                        </a:rPr>
                        <a:t>al</a:t>
                      </a:r>
                      <a:r>
                        <a:rPr lang="en-GB" sz="1600" noProof="0" dirty="0">
                          <a:latin typeface="Century Schoolbook" panose="02040604050505020304" pitchFamily="18" charset="0"/>
                        </a:rPr>
                        <a:t>.</a:t>
                      </a:r>
                      <a:r>
                        <a:rPr lang="sk-SK" sz="1600" baseline="0" noProof="0" dirty="0">
                          <a:latin typeface="Century Schoolbook" panose="02040604050505020304" pitchFamily="18" charset="0"/>
                        </a:rPr>
                        <a:t> (</a:t>
                      </a:r>
                      <a:r>
                        <a:rPr lang="en-GB" sz="1600" noProof="0" dirty="0">
                          <a:latin typeface="Century Schoolbook" panose="02040604050505020304" pitchFamily="18" charset="0"/>
                        </a:rPr>
                        <a:t>2022</a:t>
                      </a:r>
                      <a:r>
                        <a:rPr lang="sk-SK" sz="1600" noProof="0" dirty="0">
                          <a:latin typeface="Century Schoolbook" panose="02040604050505020304" pitchFamily="18" charset="0"/>
                        </a:rPr>
                        <a:t>)</a:t>
                      </a:r>
                      <a:endParaRPr lang="en-GB" sz="1600" noProof="0" dirty="0">
                        <a:latin typeface="Century Schoolbook" panose="02040604050505020304" pitchFamily="18" charset="0"/>
                      </a:endParaRPr>
                    </a:p>
                  </a:txBody>
                  <a:tcPr anchor="ctr"/>
                </a:tc>
                <a:tc>
                  <a:txBody>
                    <a:bodyPr/>
                    <a:lstStyle/>
                    <a:p>
                      <a:pPr algn="l"/>
                      <a:r>
                        <a:rPr lang="en-US" sz="1600" dirty="0">
                          <a:latin typeface="Century Schoolbook" panose="02040604050505020304" pitchFamily="18" charset="0"/>
                        </a:rPr>
                        <a:t>Cyber security threats on digital banking</a:t>
                      </a:r>
                      <a:endParaRPr lang="sk-SK" sz="1600" dirty="0">
                        <a:latin typeface="Century Schoolbook" panose="02040604050505020304" pitchFamily="18" charset="0"/>
                      </a:endParaRPr>
                    </a:p>
                  </a:txBody>
                  <a:tcPr anchor="ctr"/>
                </a:tc>
                <a:tc>
                  <a:txBody>
                    <a:bodyPr/>
                    <a:lstStyle/>
                    <a:p>
                      <a:pPr marL="285750" indent="-285750" algn="l">
                        <a:buFont typeface="Arial" panose="020B0604020202020204" pitchFamily="34" charset="0"/>
                        <a:buChar char="•"/>
                      </a:pPr>
                      <a:r>
                        <a:rPr lang="en-US" sz="1600" dirty="0">
                          <a:latin typeface="Century Schoolbook" panose="02040604050505020304" pitchFamily="18" charset="0"/>
                        </a:rPr>
                        <a:t>Cyber ​​security threats are a big problem in digital banking.</a:t>
                      </a:r>
                    </a:p>
                    <a:p>
                      <a:pPr marL="285750" indent="-285750" algn="l">
                        <a:buFont typeface="Arial" panose="020B0604020202020204" pitchFamily="34" charset="0"/>
                        <a:buChar char="•"/>
                      </a:pPr>
                      <a:r>
                        <a:rPr lang="en-US" sz="1600" dirty="0">
                          <a:latin typeface="Century Schoolbook" panose="02040604050505020304" pitchFamily="18" charset="0"/>
                        </a:rPr>
                        <a:t>Defining the most common cyber attacks</a:t>
                      </a:r>
                      <a:r>
                        <a:rPr lang="sk-SK" sz="1600" dirty="0">
                          <a:latin typeface="Century Schoolbook" panose="02040604050505020304" pitchFamily="18" charset="0"/>
                        </a:rPr>
                        <a:t>.</a:t>
                      </a:r>
                    </a:p>
                  </a:txBody>
                  <a:tcPr anchor="ctr"/>
                </a:tc>
                <a:extLst>
                  <a:ext uri="{0D108BD9-81ED-4DB2-BD59-A6C34878D82A}">
                    <a16:rowId xmlns:a16="http://schemas.microsoft.com/office/drawing/2014/main" val="1039666100"/>
                  </a:ext>
                </a:extLst>
              </a:tr>
              <a:tr h="0">
                <a:tc>
                  <a:txBody>
                    <a:bodyPr/>
                    <a:lstStyle/>
                    <a:p>
                      <a:pPr algn="l"/>
                      <a:r>
                        <a:rPr lang="sk-SK" sz="1600" dirty="0">
                          <a:latin typeface="Century Schoolbook" panose="02040604050505020304" pitchFamily="18" charset="0"/>
                        </a:rPr>
                        <a:t>ECB (2023)</a:t>
                      </a:r>
                    </a:p>
                  </a:txBody>
                  <a:tcPr anchor="ctr"/>
                </a:tc>
                <a:tc>
                  <a:txBody>
                    <a:bodyPr/>
                    <a:lstStyle/>
                    <a:p>
                      <a:pPr algn="l"/>
                      <a:r>
                        <a:rPr lang="en-US" sz="1600" dirty="0">
                          <a:latin typeface="Century Schoolbook" panose="02040604050505020304" pitchFamily="18" charset="0"/>
                        </a:rPr>
                        <a:t>ECB Banking Supervision: SSM Supervisory Priorities for 2024-2026</a:t>
                      </a:r>
                      <a:endParaRPr lang="sk-SK" sz="1600" dirty="0">
                        <a:latin typeface="Century Schoolbook" panose="02040604050505020304" pitchFamily="18" charset="0"/>
                      </a:endParaRPr>
                    </a:p>
                  </a:txBody>
                  <a:tcPr anchor="ctr"/>
                </a:tc>
                <a:tc>
                  <a:txBody>
                    <a:bodyPr/>
                    <a:lstStyle/>
                    <a:p>
                      <a:pPr marL="285750" indent="-285750" algn="l">
                        <a:buFont typeface="Arial" panose="020B0604020202020204" pitchFamily="34" charset="0"/>
                        <a:buChar char="•"/>
                      </a:pPr>
                      <a:r>
                        <a:rPr lang="en-US" sz="1600" dirty="0">
                          <a:latin typeface="Century Schoolbook" panose="02040604050505020304" pitchFamily="18" charset="0"/>
                        </a:rPr>
                        <a:t>Cyber ​​risk has the worst rating within operational risk.</a:t>
                      </a:r>
                    </a:p>
                    <a:p>
                      <a:pPr marL="285750" indent="-285750" algn="l">
                        <a:buFont typeface="Arial" panose="020B0604020202020204" pitchFamily="34" charset="0"/>
                        <a:buChar char="•"/>
                      </a:pPr>
                      <a:r>
                        <a:rPr lang="en-US" sz="1600" dirty="0">
                          <a:latin typeface="Century Schoolbook" panose="02040604050505020304" pitchFamily="18" charset="0"/>
                        </a:rPr>
                        <a:t>Priority number 3 for ECB banking supervision (2024-2026).</a:t>
                      </a:r>
                      <a:endParaRPr lang="sk-SK" sz="1600" dirty="0">
                        <a:latin typeface="Century Schoolbook" panose="02040604050505020304" pitchFamily="18" charset="0"/>
                      </a:endParaRPr>
                    </a:p>
                  </a:txBody>
                  <a:tcPr anchor="ctr"/>
                </a:tc>
                <a:extLst>
                  <a:ext uri="{0D108BD9-81ED-4DB2-BD59-A6C34878D82A}">
                    <a16:rowId xmlns:a16="http://schemas.microsoft.com/office/drawing/2014/main" val="2824071724"/>
                  </a:ext>
                </a:extLst>
              </a:tr>
              <a:tr h="0">
                <a:tc>
                  <a:txBody>
                    <a:bodyPr/>
                    <a:lstStyle/>
                    <a:p>
                      <a:pPr algn="l"/>
                      <a:r>
                        <a:rPr lang="sk-SK" sz="1600" dirty="0">
                          <a:latin typeface="Century Schoolbook" panose="02040604050505020304" pitchFamily="18" charset="0"/>
                        </a:rPr>
                        <a:t>Bankový dohľad ECB (</a:t>
                      </a:r>
                      <a:r>
                        <a:rPr lang="sk-SK" sz="1600" noProof="0" dirty="0">
                          <a:latin typeface="Century Schoolbook" panose="02040604050505020304" pitchFamily="18" charset="0"/>
                        </a:rPr>
                        <a:t>2023)</a:t>
                      </a:r>
                    </a:p>
                  </a:txBody>
                  <a:tcPr anchor="ctr"/>
                </a:tc>
                <a:tc>
                  <a:txBody>
                    <a:bodyPr/>
                    <a:lstStyle/>
                    <a:p>
                      <a:pPr algn="l"/>
                      <a:r>
                        <a:rPr lang="en-US" sz="1600" dirty="0">
                          <a:latin typeface="Century Schoolbook" panose="02040604050505020304" pitchFamily="18" charset="0"/>
                        </a:rPr>
                        <a:t>IT and cyber risk – key observations</a:t>
                      </a:r>
                      <a:endParaRPr lang="sk-SK" sz="1600" dirty="0">
                        <a:latin typeface="Century Schoolbook" panose="02040604050505020304" pitchFamily="18" charset="0"/>
                      </a:endParaRPr>
                    </a:p>
                  </a:txBody>
                  <a:tcPr anchor="ctr"/>
                </a:tc>
                <a:tc>
                  <a:txBody>
                    <a:bodyPr/>
                    <a:lstStyle/>
                    <a:p>
                      <a:pPr marL="285750" indent="-285750" algn="l">
                        <a:buFont typeface="Arial" panose="020B0604020202020204" pitchFamily="34" charset="0"/>
                        <a:buChar char="•"/>
                      </a:pPr>
                      <a:r>
                        <a:rPr lang="en-US" sz="1600" dirty="0">
                          <a:latin typeface="Century Schoolbook" panose="02040604050505020304" pitchFamily="18" charset="0"/>
                        </a:rPr>
                        <a:t>Weaknesses identified in all areas of cyber security.</a:t>
                      </a:r>
                    </a:p>
                    <a:p>
                      <a:pPr marL="285750" indent="-285750" algn="l">
                        <a:buFont typeface="Arial" panose="020B0604020202020204" pitchFamily="34" charset="0"/>
                        <a:buChar char="•"/>
                      </a:pPr>
                      <a:r>
                        <a:rPr lang="en-US" sz="1600" dirty="0">
                          <a:latin typeface="Century Schoolbook" panose="02040604050505020304" pitchFamily="18" charset="0"/>
                        </a:rPr>
                        <a:t>ECB 2024 thematic stress test of cyber resilience.</a:t>
                      </a:r>
                      <a:endParaRPr lang="sk-SK" sz="1600" dirty="0">
                        <a:latin typeface="Century Schoolbook" panose="02040604050505020304" pitchFamily="18" charset="0"/>
                      </a:endParaRPr>
                    </a:p>
                  </a:txBody>
                  <a:tcPr anchor="ctr"/>
                </a:tc>
                <a:extLst>
                  <a:ext uri="{0D108BD9-81ED-4DB2-BD59-A6C34878D82A}">
                    <a16:rowId xmlns:a16="http://schemas.microsoft.com/office/drawing/2014/main" val="1354953151"/>
                  </a:ext>
                </a:extLst>
              </a:tr>
            </a:tbl>
          </a:graphicData>
        </a:graphic>
      </p:graphicFrame>
      <p:sp>
        <p:nvSpPr>
          <p:cNvPr id="8" name="Nadpis 1">
            <a:extLst>
              <a:ext uri="{FF2B5EF4-FFF2-40B4-BE49-F238E27FC236}">
                <a16:creationId xmlns:a16="http://schemas.microsoft.com/office/drawing/2014/main" id="{BD33EE8B-2A83-4C99-B43B-62E960BF5473}"/>
              </a:ext>
            </a:extLst>
          </p:cNvPr>
          <p:cNvSpPr>
            <a:spLocks noGrp="1"/>
          </p:cNvSpPr>
          <p:nvPr>
            <p:ph type="title"/>
          </p:nvPr>
        </p:nvSpPr>
        <p:spPr>
          <a:xfrm>
            <a:off x="838200" y="365125"/>
            <a:ext cx="10515600" cy="1325563"/>
          </a:xfrm>
        </p:spPr>
        <p:txBody>
          <a:bodyPr>
            <a:normAutofit/>
          </a:bodyPr>
          <a:lstStyle/>
          <a:p>
            <a:r>
              <a:rPr lang="sk-SK" sz="3800" b="1" dirty="0">
                <a:solidFill>
                  <a:srgbClr val="A51890"/>
                </a:solidFill>
                <a:latin typeface="Century Schoolbook" panose="02040604050505020304" pitchFamily="18" charset="0"/>
              </a:rPr>
              <a:t>State of art (</a:t>
            </a:r>
            <a:r>
              <a:rPr lang="sk-SK" sz="3800" b="1" dirty="0" err="1">
                <a:solidFill>
                  <a:srgbClr val="A51890"/>
                </a:solidFill>
                <a:latin typeface="Century Schoolbook" panose="02040604050505020304" pitchFamily="18" charset="0"/>
              </a:rPr>
              <a:t>Example</a:t>
            </a:r>
            <a:r>
              <a:rPr lang="sk-SK" sz="3800" b="1" dirty="0">
                <a:solidFill>
                  <a:srgbClr val="A51890"/>
                </a:solidFill>
                <a:latin typeface="Century Schoolbook" panose="02040604050505020304" pitchFamily="18" charset="0"/>
              </a:rPr>
              <a:t> 1)</a:t>
            </a:r>
          </a:p>
        </p:txBody>
      </p:sp>
      <p:sp>
        <p:nvSpPr>
          <p:cNvPr id="9" name="Zástupný objekt pre pätu 4">
            <a:extLst>
              <a:ext uri="{FF2B5EF4-FFF2-40B4-BE49-F238E27FC236}">
                <a16:creationId xmlns:a16="http://schemas.microsoft.com/office/drawing/2014/main" id="{F8A3CB95-7AC6-68D1-C19E-3E5AE8C9CDFC}"/>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0" name="Zástupný objekt pre číslo snímky 8">
            <a:extLst>
              <a:ext uri="{FF2B5EF4-FFF2-40B4-BE49-F238E27FC236}">
                <a16:creationId xmlns:a16="http://schemas.microsoft.com/office/drawing/2014/main" id="{15835448-E33A-78D9-0566-53504CE09447}"/>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6</a:t>
            </a:fld>
            <a:endParaRPr lang="sk-SK" b="1" dirty="0">
              <a:solidFill>
                <a:schemeClr val="bg1"/>
              </a:solidFill>
              <a:latin typeface="Century Schoolbook" panose="02040604050505020304" pitchFamily="18" charset="0"/>
            </a:endParaRPr>
          </a:p>
        </p:txBody>
      </p:sp>
      <p:pic>
        <p:nvPicPr>
          <p:cNvPr id="11" name="Obrázok 10">
            <a:extLst>
              <a:ext uri="{FF2B5EF4-FFF2-40B4-BE49-F238E27FC236}">
                <a16:creationId xmlns:a16="http://schemas.microsoft.com/office/drawing/2014/main" id="{1AD92A5F-2360-B985-5B9F-1FCCE64FE41C}"/>
              </a:ext>
            </a:extLst>
          </p:cNvPr>
          <p:cNvPicPr>
            <a:picLocks noChangeAspect="1"/>
          </p:cNvPicPr>
          <p:nvPr/>
        </p:nvPicPr>
        <p:blipFill>
          <a:blip r:embed="rId3"/>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2806324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800" b="1" dirty="0">
                <a:solidFill>
                  <a:srgbClr val="A51890"/>
                </a:solidFill>
                <a:latin typeface="Century Schoolbook" panose="02040604050505020304" pitchFamily="18" charset="0"/>
              </a:rPr>
              <a:t>State of art (</a:t>
            </a:r>
            <a:r>
              <a:rPr lang="sk-SK" sz="3800" b="1" dirty="0" err="1">
                <a:solidFill>
                  <a:srgbClr val="A51890"/>
                </a:solidFill>
                <a:latin typeface="Century Schoolbook" panose="02040604050505020304" pitchFamily="18" charset="0"/>
              </a:rPr>
              <a:t>Example</a:t>
            </a:r>
            <a:r>
              <a:rPr lang="sk-SK" sz="3800" b="1" dirty="0">
                <a:solidFill>
                  <a:srgbClr val="A51890"/>
                </a:solidFill>
                <a:latin typeface="Century Schoolbook" panose="02040604050505020304" pitchFamily="18" charset="0"/>
              </a:rPr>
              <a:t> 2)</a:t>
            </a:r>
          </a:p>
        </p:txBody>
      </p:sp>
      <p:sp>
        <p:nvSpPr>
          <p:cNvPr id="3" name="Zástupný objekt pre obsah 2"/>
          <p:cNvSpPr>
            <a:spLocks noGrp="1"/>
          </p:cNvSpPr>
          <p:nvPr>
            <p:ph idx="1"/>
          </p:nvPr>
        </p:nvSpPr>
        <p:spPr/>
        <p:txBody>
          <a:bodyPr>
            <a:normAutofit/>
          </a:bodyPr>
          <a:lstStyle/>
          <a:p>
            <a:pPr marL="0" indent="0">
              <a:buNone/>
            </a:pPr>
            <a:r>
              <a:rPr lang="sk-SK" sz="2000" b="1" dirty="0" err="1">
                <a:latin typeface="Century Schoolbook" panose="02040604050505020304" pitchFamily="18" charset="0"/>
              </a:rPr>
              <a:t>Uddin</a:t>
            </a:r>
            <a:r>
              <a:rPr lang="sk-SK" sz="2000" b="1" dirty="0">
                <a:latin typeface="Century Schoolbook" panose="02040604050505020304" pitchFamily="18" charset="0"/>
              </a:rPr>
              <a:t> et al. (2020)</a:t>
            </a:r>
          </a:p>
          <a:p>
            <a:r>
              <a:rPr lang="en-US" sz="2000" dirty="0">
                <a:latin typeface="Century Schoolbook" panose="02040604050505020304" pitchFamily="18" charset="0"/>
              </a:rPr>
              <a:t>the impact of digital transformation on the stability of banks</a:t>
            </a:r>
          </a:p>
          <a:p>
            <a:r>
              <a:rPr lang="en-US" sz="2000" dirty="0">
                <a:latin typeface="Century Schoolbook" panose="02040604050505020304" pitchFamily="18" charset="0"/>
              </a:rPr>
              <a:t>the growth of expenses above the necessary level negatively affects the stability of the bank</a:t>
            </a:r>
            <a:endParaRPr lang="sk-SK" sz="2000" dirty="0">
              <a:latin typeface="Century Schoolbook" panose="02040604050505020304" pitchFamily="18" charset="0"/>
            </a:endParaRPr>
          </a:p>
          <a:p>
            <a:endParaRPr lang="sk-SK" sz="2000" dirty="0">
              <a:latin typeface="Century Schoolbook" panose="02040604050505020304" pitchFamily="18" charset="0"/>
            </a:endParaRPr>
          </a:p>
          <a:p>
            <a:pPr marL="0" indent="0">
              <a:buNone/>
            </a:pPr>
            <a:r>
              <a:rPr lang="sk-SK" sz="2000" b="1" dirty="0" err="1">
                <a:latin typeface="Century Schoolbook" panose="02040604050505020304" pitchFamily="18" charset="0"/>
              </a:rPr>
              <a:t>Fell</a:t>
            </a:r>
            <a:r>
              <a:rPr lang="sk-SK" sz="2000" b="1" dirty="0">
                <a:latin typeface="Century Schoolbook" panose="02040604050505020304" pitchFamily="18" charset="0"/>
              </a:rPr>
              <a:t> (2022) </a:t>
            </a:r>
          </a:p>
          <a:p>
            <a:r>
              <a:rPr lang="en-US" sz="2000" dirty="0">
                <a:latin typeface="Century Schoolbook" panose="02040604050505020304" pitchFamily="18" charset="0"/>
              </a:rPr>
              <a:t>the link between cyber security and banks' IT spending</a:t>
            </a:r>
          </a:p>
          <a:p>
            <a:r>
              <a:rPr lang="en-US" sz="2000" dirty="0">
                <a:latin typeface="Century Schoolbook" panose="02040604050505020304" pitchFamily="18" charset="0"/>
              </a:rPr>
              <a:t>growth in IT spending → decrease in costs related to cyber attacks</a:t>
            </a:r>
            <a:endParaRPr lang="sk-SK" sz="2000" dirty="0">
              <a:latin typeface="Century Schoolbook" panose="02040604050505020304" pitchFamily="18" charset="0"/>
            </a:endParaRPr>
          </a:p>
          <a:p>
            <a:pPr marL="0" indent="0">
              <a:buNone/>
            </a:pPr>
            <a:endParaRPr lang="sk-SK" sz="2000" b="1" dirty="0">
              <a:latin typeface="Century Schoolbook" panose="02040604050505020304" pitchFamily="18" charset="0"/>
            </a:endParaRPr>
          </a:p>
          <a:p>
            <a:pPr marL="0" indent="0">
              <a:buNone/>
            </a:pPr>
            <a:r>
              <a:rPr lang="sk-SK" sz="2000" b="1" dirty="0" err="1">
                <a:latin typeface="Century Schoolbook" panose="02040604050505020304" pitchFamily="18" charset="0"/>
              </a:rPr>
              <a:t>Anand</a:t>
            </a:r>
            <a:r>
              <a:rPr lang="sk-SK" sz="2000" b="1" dirty="0">
                <a:latin typeface="Century Schoolbook" panose="02040604050505020304" pitchFamily="18" charset="0"/>
              </a:rPr>
              <a:t> et al. (2022) </a:t>
            </a:r>
          </a:p>
          <a:p>
            <a:r>
              <a:rPr lang="en-US" sz="2000" dirty="0">
                <a:latin typeface="Century Schoolbook" panose="02040604050505020304" pitchFamily="18" charset="0"/>
              </a:rPr>
              <a:t>determining the optimal level of investment in cyber security</a:t>
            </a:r>
            <a:endParaRPr lang="sk-SK" sz="2000" dirty="0">
              <a:latin typeface="Century Schoolbook" panose="02040604050505020304" pitchFamily="18" charset="0"/>
            </a:endParaRPr>
          </a:p>
          <a:p>
            <a:endParaRPr lang="sk-SK" sz="2200" dirty="0">
              <a:latin typeface="Century Schoolbook" panose="02040604050505020304" pitchFamily="18" charset="0"/>
            </a:endParaRPr>
          </a:p>
        </p:txBody>
      </p:sp>
      <p:sp>
        <p:nvSpPr>
          <p:cNvPr id="9" name="Zástupný objekt pre pätu 4">
            <a:extLst>
              <a:ext uri="{FF2B5EF4-FFF2-40B4-BE49-F238E27FC236}">
                <a16:creationId xmlns:a16="http://schemas.microsoft.com/office/drawing/2014/main" id="{A9E76402-F0E7-9B7E-6D40-D115106E6501}"/>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0" name="Zástupný objekt pre číslo snímky 8">
            <a:extLst>
              <a:ext uri="{FF2B5EF4-FFF2-40B4-BE49-F238E27FC236}">
                <a16:creationId xmlns:a16="http://schemas.microsoft.com/office/drawing/2014/main" id="{EFE86780-466A-4885-B32D-2C21A6825DE4}"/>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7</a:t>
            </a:fld>
            <a:endParaRPr lang="sk-SK" b="1" dirty="0">
              <a:solidFill>
                <a:schemeClr val="bg1"/>
              </a:solidFill>
              <a:latin typeface="Century Schoolbook" panose="02040604050505020304" pitchFamily="18" charset="0"/>
            </a:endParaRPr>
          </a:p>
        </p:txBody>
      </p:sp>
      <p:pic>
        <p:nvPicPr>
          <p:cNvPr id="11" name="Obrázok 10">
            <a:extLst>
              <a:ext uri="{FF2B5EF4-FFF2-40B4-BE49-F238E27FC236}">
                <a16:creationId xmlns:a16="http://schemas.microsoft.com/office/drawing/2014/main" id="{B2B5055C-3F61-B885-6FC5-110AE5E00484}"/>
              </a:ext>
            </a:extLst>
          </p:cNvPr>
          <p:cNvPicPr>
            <a:picLocks noChangeAspect="1"/>
          </p:cNvPicPr>
          <p:nvPr/>
        </p:nvPicPr>
        <p:blipFill>
          <a:blip r:embed="rId3"/>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9066058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800" b="1" dirty="0" err="1">
                <a:solidFill>
                  <a:srgbClr val="A51890"/>
                </a:solidFill>
                <a:latin typeface="Century Schoolbook" panose="02040604050505020304" pitchFamily="18" charset="0"/>
              </a:rPr>
              <a:t>Results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findings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evaluation</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Example</a:t>
            </a:r>
            <a:r>
              <a:rPr lang="sk-SK" sz="3800" b="1" dirty="0">
                <a:solidFill>
                  <a:srgbClr val="A51890"/>
                </a:solidFill>
                <a:latin typeface="Century Schoolbook" panose="02040604050505020304" pitchFamily="18" charset="0"/>
              </a:rPr>
              <a:t> 1)</a:t>
            </a:r>
          </a:p>
        </p:txBody>
      </p:sp>
      <p:sp>
        <p:nvSpPr>
          <p:cNvPr id="8" name="Zástupný objekt pre obsah 2">
            <a:extLst>
              <a:ext uri="{FF2B5EF4-FFF2-40B4-BE49-F238E27FC236}">
                <a16:creationId xmlns:a16="http://schemas.microsoft.com/office/drawing/2014/main" id="{22D4C18C-414C-4EFB-A336-A2DBCC5D4EAC}"/>
              </a:ext>
            </a:extLst>
          </p:cNvPr>
          <p:cNvSpPr>
            <a:spLocks noGrp="1"/>
          </p:cNvSpPr>
          <p:nvPr>
            <p:ph idx="1"/>
          </p:nvPr>
        </p:nvSpPr>
        <p:spPr>
          <a:xfrm>
            <a:off x="838200" y="1690688"/>
            <a:ext cx="10515600" cy="4351338"/>
          </a:xfrm>
        </p:spPr>
        <p:txBody>
          <a:bodyPr>
            <a:normAutofit/>
          </a:bodyPr>
          <a:lstStyle/>
          <a:p>
            <a:pPr marL="0" indent="0">
              <a:buClr>
                <a:srgbClr val="A51890"/>
              </a:buClr>
              <a:buNone/>
            </a:pPr>
            <a:r>
              <a:rPr lang="en-GB" sz="2000" b="1" dirty="0">
                <a:latin typeface="Century Schoolbook" panose="02040604050505020304" pitchFamily="18" charset="0"/>
              </a:rPr>
              <a:t>Global Cybersecurity Index </a:t>
            </a:r>
            <a:r>
              <a:rPr lang="sk-SK" sz="2000" b="1" dirty="0">
                <a:latin typeface="Century Schoolbook" panose="02040604050505020304" pitchFamily="18" charset="0"/>
              </a:rPr>
              <a:t>(2020):</a:t>
            </a:r>
          </a:p>
          <a:p>
            <a:pPr>
              <a:buClr>
                <a:srgbClr val="A51890"/>
              </a:buClr>
            </a:pPr>
            <a:r>
              <a:rPr lang="en-US" sz="2000" dirty="0">
                <a:latin typeface="Century Schoolbook" panose="02040604050505020304" pitchFamily="18" charset="0"/>
              </a:rPr>
              <a:t>Slovakia: score 93.36 points (34th place out of 182 countries in the world)</a:t>
            </a:r>
          </a:p>
          <a:p>
            <a:pPr>
              <a:buClr>
                <a:srgbClr val="A51890"/>
              </a:buClr>
            </a:pPr>
            <a:r>
              <a:rPr lang="en-US" sz="2000" dirty="0">
                <a:latin typeface="Century Schoolbook" panose="02040604050505020304" pitchFamily="18" charset="0"/>
              </a:rPr>
              <a:t>EU average: score 91.14 points</a:t>
            </a:r>
            <a:endParaRPr lang="sk-SK" sz="2200" dirty="0">
              <a:latin typeface="Century Schoolbook" panose="02040604050505020304" pitchFamily="18" charset="0"/>
            </a:endParaRPr>
          </a:p>
        </p:txBody>
      </p:sp>
      <p:graphicFrame>
        <p:nvGraphicFramePr>
          <p:cNvPr id="6" name="Graf 5">
            <a:extLst>
              <a:ext uri="{FF2B5EF4-FFF2-40B4-BE49-F238E27FC236}">
                <a16:creationId xmlns:a16="http://schemas.microsoft.com/office/drawing/2014/main" id="{486AF17D-1271-43FC-B00C-C43B0FA7AD88}"/>
              </a:ext>
            </a:extLst>
          </p:cNvPr>
          <p:cNvGraphicFramePr/>
          <p:nvPr>
            <p:extLst>
              <p:ext uri="{D42A27DB-BD31-4B8C-83A1-F6EECF244321}">
                <p14:modId xmlns:p14="http://schemas.microsoft.com/office/powerpoint/2010/main" val="3156022130"/>
              </p:ext>
            </p:extLst>
          </p:nvPr>
        </p:nvGraphicFramePr>
        <p:xfrm>
          <a:off x="954158" y="3016252"/>
          <a:ext cx="4751796" cy="2721418"/>
        </p:xfrm>
        <a:graphic>
          <a:graphicData uri="http://schemas.openxmlformats.org/drawingml/2006/chart">
            <c:chart xmlns:c="http://schemas.openxmlformats.org/drawingml/2006/chart" xmlns:r="http://schemas.openxmlformats.org/officeDocument/2006/relationships" r:id="rId3"/>
          </a:graphicData>
        </a:graphic>
      </p:graphicFrame>
      <p:sp>
        <p:nvSpPr>
          <p:cNvPr id="3" name="BlokTextu 2">
            <a:extLst>
              <a:ext uri="{FF2B5EF4-FFF2-40B4-BE49-F238E27FC236}">
                <a16:creationId xmlns:a16="http://schemas.microsoft.com/office/drawing/2014/main" id="{803FC8A7-75C4-433E-99F5-A8B23FC2E111}"/>
              </a:ext>
            </a:extLst>
          </p:cNvPr>
          <p:cNvSpPr txBox="1"/>
          <p:nvPr/>
        </p:nvSpPr>
        <p:spPr>
          <a:xfrm>
            <a:off x="1417429" y="5738726"/>
            <a:ext cx="4113627" cy="523220"/>
          </a:xfrm>
          <a:prstGeom prst="rect">
            <a:avLst/>
          </a:prstGeom>
          <a:noFill/>
        </p:spPr>
        <p:txBody>
          <a:bodyPr wrap="none" rtlCol="0">
            <a:spAutoFit/>
          </a:bodyPr>
          <a:lstStyle/>
          <a:p>
            <a:pPr algn="ctr"/>
            <a:r>
              <a:rPr lang="sk-SK" sz="1400" b="1" dirty="0" err="1">
                <a:effectLst/>
                <a:latin typeface="Century Schoolbook" panose="02040604050505020304" pitchFamily="18" charset="0"/>
                <a:ea typeface="Calibri" panose="020F0502020204030204" pitchFamily="34" charset="0"/>
                <a:cs typeface="Times New Roman" panose="02020603050405020304" pitchFamily="18" charset="0"/>
              </a:rPr>
              <a:t>Fig</a:t>
            </a:r>
            <a:r>
              <a:rPr lang="sk-SK" sz="1400" b="1" dirty="0">
                <a:effectLst/>
                <a:latin typeface="Century Schoolbook" panose="02040604050505020304" pitchFamily="18" charset="0"/>
                <a:ea typeface="Calibri" panose="020F0502020204030204" pitchFamily="34" charset="0"/>
                <a:cs typeface="Times New Roman" panose="02020603050405020304" pitchFamily="18" charset="0"/>
              </a:rPr>
              <a:t>. 1 GCI index, Slovakia (2020)</a:t>
            </a:r>
          </a:p>
          <a:p>
            <a:pPr algn="ctr"/>
            <a:r>
              <a:rPr lang="en-US" sz="1400" dirty="0">
                <a:latin typeface="Century Schoolbook" panose="02040604050505020304" pitchFamily="18" charset="0"/>
              </a:rPr>
              <a:t>Source: own processing according to </a:t>
            </a:r>
            <a:r>
              <a:rPr lang="sk-SK" sz="1400" dirty="0">
                <a:latin typeface="Century Schoolbook" panose="02040604050505020304" pitchFamily="18" charset="0"/>
              </a:rPr>
              <a:t>ITU (2021)</a:t>
            </a:r>
          </a:p>
        </p:txBody>
      </p:sp>
      <p:graphicFrame>
        <p:nvGraphicFramePr>
          <p:cNvPr id="9" name="Graf 8">
            <a:extLst>
              <a:ext uri="{FF2B5EF4-FFF2-40B4-BE49-F238E27FC236}">
                <a16:creationId xmlns:a16="http://schemas.microsoft.com/office/drawing/2014/main" id="{6E070C1C-34A4-4D26-8E7E-B23EA18E32D9}"/>
              </a:ext>
            </a:extLst>
          </p:cNvPr>
          <p:cNvGraphicFramePr/>
          <p:nvPr>
            <p:extLst>
              <p:ext uri="{D42A27DB-BD31-4B8C-83A1-F6EECF244321}">
                <p14:modId xmlns:p14="http://schemas.microsoft.com/office/powerpoint/2010/main" val="3680455569"/>
              </p:ext>
            </p:extLst>
          </p:nvPr>
        </p:nvGraphicFramePr>
        <p:xfrm>
          <a:off x="6502005" y="3016251"/>
          <a:ext cx="4621283" cy="2721418"/>
        </p:xfrm>
        <a:graphic>
          <a:graphicData uri="http://schemas.openxmlformats.org/drawingml/2006/chart">
            <c:chart xmlns:c="http://schemas.openxmlformats.org/drawingml/2006/chart" xmlns:r="http://schemas.openxmlformats.org/officeDocument/2006/relationships" r:id="rId4"/>
          </a:graphicData>
        </a:graphic>
      </p:graphicFrame>
      <p:sp>
        <p:nvSpPr>
          <p:cNvPr id="7" name="BlokTextu 6">
            <a:extLst>
              <a:ext uri="{FF2B5EF4-FFF2-40B4-BE49-F238E27FC236}">
                <a16:creationId xmlns:a16="http://schemas.microsoft.com/office/drawing/2014/main" id="{F241A021-D413-4164-80DD-62D143B1187D}"/>
              </a:ext>
            </a:extLst>
          </p:cNvPr>
          <p:cNvSpPr txBox="1"/>
          <p:nvPr/>
        </p:nvSpPr>
        <p:spPr>
          <a:xfrm>
            <a:off x="6755833" y="5738726"/>
            <a:ext cx="4113627" cy="523220"/>
          </a:xfrm>
          <a:prstGeom prst="rect">
            <a:avLst/>
          </a:prstGeom>
          <a:noFill/>
        </p:spPr>
        <p:txBody>
          <a:bodyPr wrap="none" rtlCol="0">
            <a:spAutoFit/>
          </a:bodyPr>
          <a:lstStyle/>
          <a:p>
            <a:pPr algn="ctr"/>
            <a:r>
              <a:rPr lang="sk-SK" sz="1400" b="1" dirty="0" err="1">
                <a:effectLst/>
                <a:latin typeface="Century Schoolbook" panose="02040604050505020304" pitchFamily="18" charset="0"/>
                <a:ea typeface="Calibri" panose="020F0502020204030204" pitchFamily="34" charset="0"/>
                <a:cs typeface="Times New Roman" panose="02020603050405020304" pitchFamily="18" charset="0"/>
              </a:rPr>
              <a:t>Fig</a:t>
            </a:r>
            <a:r>
              <a:rPr lang="sk-SK" sz="1400" b="1" dirty="0">
                <a:effectLst/>
                <a:latin typeface="Century Schoolbook" panose="02040604050505020304" pitchFamily="18" charset="0"/>
                <a:ea typeface="Calibri" panose="020F0502020204030204" pitchFamily="34" charset="0"/>
                <a:cs typeface="Times New Roman" panose="02020603050405020304" pitchFamily="18" charset="0"/>
              </a:rPr>
              <a:t>. 2 GCI index, EÚ </a:t>
            </a:r>
            <a:r>
              <a:rPr lang="sk-SK" sz="1400" b="1" dirty="0" err="1">
                <a:effectLst/>
                <a:latin typeface="Century Schoolbook" panose="02040604050505020304" pitchFamily="18" charset="0"/>
                <a:ea typeface="Calibri" panose="020F0502020204030204" pitchFamily="34" charset="0"/>
                <a:cs typeface="Times New Roman" panose="02020603050405020304" pitchFamily="18" charset="0"/>
              </a:rPr>
              <a:t>average</a:t>
            </a:r>
            <a:r>
              <a:rPr lang="sk-SK" sz="1400" b="1" dirty="0">
                <a:effectLst/>
                <a:latin typeface="Century Schoolbook" panose="02040604050505020304" pitchFamily="18" charset="0"/>
                <a:ea typeface="Calibri" panose="020F0502020204030204" pitchFamily="34" charset="0"/>
                <a:cs typeface="Times New Roman" panose="02020603050405020304" pitchFamily="18" charset="0"/>
              </a:rPr>
              <a:t> (2020)</a:t>
            </a:r>
          </a:p>
          <a:p>
            <a:pPr algn="ctr"/>
            <a:r>
              <a:rPr lang="en-US" sz="1400" dirty="0">
                <a:latin typeface="Century Schoolbook" panose="02040604050505020304" pitchFamily="18" charset="0"/>
              </a:rPr>
              <a:t>Source: own processing according to </a:t>
            </a:r>
            <a:r>
              <a:rPr lang="sk-SK" sz="1400" dirty="0">
                <a:latin typeface="Century Schoolbook" panose="02040604050505020304" pitchFamily="18" charset="0"/>
              </a:rPr>
              <a:t>ITU (2021)</a:t>
            </a:r>
          </a:p>
        </p:txBody>
      </p:sp>
      <p:sp>
        <p:nvSpPr>
          <p:cNvPr id="13" name="Zástupný objekt pre pätu 4">
            <a:extLst>
              <a:ext uri="{FF2B5EF4-FFF2-40B4-BE49-F238E27FC236}">
                <a16:creationId xmlns:a16="http://schemas.microsoft.com/office/drawing/2014/main" id="{A8EEF3F4-5882-52D1-E13E-E79A0948EAF8}"/>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4" name="Zástupný objekt pre číslo snímky 8">
            <a:extLst>
              <a:ext uri="{FF2B5EF4-FFF2-40B4-BE49-F238E27FC236}">
                <a16:creationId xmlns:a16="http://schemas.microsoft.com/office/drawing/2014/main" id="{E93FEE2F-3201-F33A-8E4B-05B4BB89C8B2}"/>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8</a:t>
            </a:fld>
            <a:endParaRPr lang="sk-SK" b="1" dirty="0">
              <a:solidFill>
                <a:schemeClr val="bg1"/>
              </a:solidFill>
              <a:latin typeface="Century Schoolbook" panose="02040604050505020304" pitchFamily="18" charset="0"/>
            </a:endParaRPr>
          </a:p>
        </p:txBody>
      </p:sp>
      <p:pic>
        <p:nvPicPr>
          <p:cNvPr id="15" name="Obrázok 14">
            <a:extLst>
              <a:ext uri="{FF2B5EF4-FFF2-40B4-BE49-F238E27FC236}">
                <a16:creationId xmlns:a16="http://schemas.microsoft.com/office/drawing/2014/main" id="{7833BD26-46BF-B643-3012-09EA1310920A}"/>
              </a:ext>
            </a:extLst>
          </p:cNvPr>
          <p:cNvPicPr>
            <a:picLocks noChangeAspect="1"/>
          </p:cNvPicPr>
          <p:nvPr/>
        </p:nvPicPr>
        <p:blipFill>
          <a:blip r:embed="rId5"/>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39425416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800" b="1" dirty="0" err="1">
                <a:solidFill>
                  <a:srgbClr val="A51890"/>
                </a:solidFill>
                <a:latin typeface="Century Schoolbook" panose="02040604050505020304" pitchFamily="18" charset="0"/>
              </a:rPr>
              <a:t>Results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findings</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evaluation</a:t>
            </a:r>
            <a:r>
              <a:rPr lang="sk-SK" sz="3800" b="1" dirty="0">
                <a:solidFill>
                  <a:srgbClr val="A51890"/>
                </a:solidFill>
                <a:latin typeface="Century Schoolbook" panose="02040604050505020304" pitchFamily="18" charset="0"/>
              </a:rPr>
              <a:t> (</a:t>
            </a:r>
            <a:r>
              <a:rPr lang="sk-SK" sz="3800" b="1" dirty="0" err="1">
                <a:solidFill>
                  <a:srgbClr val="A51890"/>
                </a:solidFill>
                <a:latin typeface="Century Schoolbook" panose="02040604050505020304" pitchFamily="18" charset="0"/>
              </a:rPr>
              <a:t>Example</a:t>
            </a:r>
            <a:r>
              <a:rPr lang="sk-SK" sz="3800" b="1" dirty="0">
                <a:solidFill>
                  <a:srgbClr val="A51890"/>
                </a:solidFill>
                <a:latin typeface="Century Schoolbook" panose="02040604050505020304" pitchFamily="18" charset="0"/>
              </a:rPr>
              <a:t> 2)</a:t>
            </a:r>
          </a:p>
        </p:txBody>
      </p:sp>
      <p:sp>
        <p:nvSpPr>
          <p:cNvPr id="8" name="Zástupný objekt pre obsah 2">
            <a:extLst>
              <a:ext uri="{FF2B5EF4-FFF2-40B4-BE49-F238E27FC236}">
                <a16:creationId xmlns:a16="http://schemas.microsoft.com/office/drawing/2014/main" id="{22D4C18C-414C-4EFB-A336-A2DBCC5D4EAC}"/>
              </a:ext>
            </a:extLst>
          </p:cNvPr>
          <p:cNvSpPr>
            <a:spLocks noGrp="1"/>
          </p:cNvSpPr>
          <p:nvPr>
            <p:ph idx="1"/>
          </p:nvPr>
        </p:nvSpPr>
        <p:spPr>
          <a:xfrm>
            <a:off x="838200" y="1825625"/>
            <a:ext cx="10515600" cy="4351338"/>
          </a:xfrm>
        </p:spPr>
        <p:txBody>
          <a:bodyPr>
            <a:normAutofit/>
          </a:bodyPr>
          <a:lstStyle/>
          <a:p>
            <a:pPr marL="0" indent="0">
              <a:buClr>
                <a:srgbClr val="A51890"/>
              </a:buClr>
              <a:buNone/>
            </a:pPr>
            <a:r>
              <a:rPr lang="en-US" sz="2000" b="1" dirty="0">
                <a:latin typeface="Century Schoolbook" panose="02040604050505020304" pitchFamily="18" charset="0"/>
              </a:rPr>
              <a:t>World Economic Forum </a:t>
            </a:r>
            <a:r>
              <a:rPr lang="sk-SK" sz="2000" b="1" dirty="0" err="1">
                <a:latin typeface="Century Schoolbook" panose="02040604050505020304" pitchFamily="18" charset="0"/>
              </a:rPr>
              <a:t>Survey</a:t>
            </a:r>
            <a:r>
              <a:rPr lang="sk-SK" sz="2000" b="1" dirty="0">
                <a:latin typeface="Century Schoolbook" panose="02040604050505020304" pitchFamily="18" charset="0"/>
              </a:rPr>
              <a:t> (2023):</a:t>
            </a:r>
          </a:p>
          <a:p>
            <a:pPr>
              <a:buClr>
                <a:srgbClr val="A51890"/>
              </a:buClr>
            </a:pPr>
            <a:r>
              <a:rPr lang="en-US" sz="2000" dirty="0">
                <a:latin typeface="Century Schoolbook" panose="02040604050505020304" pitchFamily="18" charset="0"/>
              </a:rPr>
              <a:t>cyber attacks represent one of the five global risks</a:t>
            </a:r>
          </a:p>
          <a:p>
            <a:pPr>
              <a:buClr>
                <a:srgbClr val="A51890"/>
              </a:buClr>
            </a:pPr>
            <a:r>
              <a:rPr lang="en-US" sz="2000" dirty="0">
                <a:latin typeface="Century Schoolbook" panose="02040604050505020304" pitchFamily="18" charset="0"/>
              </a:rPr>
              <a:t>one of the most likely threats for 2024</a:t>
            </a:r>
            <a:endParaRPr lang="sk-SK" sz="2000" dirty="0">
              <a:latin typeface="Century Schoolbook" panose="02040604050505020304" pitchFamily="18" charset="0"/>
            </a:endParaRPr>
          </a:p>
          <a:p>
            <a:pPr>
              <a:buClr>
                <a:srgbClr val="A51890"/>
              </a:buClr>
            </a:pPr>
            <a:endParaRPr lang="sk-SK" sz="2000" dirty="0">
              <a:latin typeface="Century Schoolbook" panose="02040604050505020304" pitchFamily="18" charset="0"/>
            </a:endParaRPr>
          </a:p>
          <a:p>
            <a:pPr marL="0" indent="0">
              <a:buClr>
                <a:srgbClr val="A51890"/>
              </a:buClr>
              <a:buNone/>
            </a:pPr>
            <a:r>
              <a:rPr lang="sk-SK" sz="2000" b="1" dirty="0">
                <a:latin typeface="Century Schoolbook" panose="02040604050505020304" pitchFamily="18" charset="0"/>
              </a:rPr>
              <a:t>Allianz Risk Barometer (2023):</a:t>
            </a:r>
          </a:p>
          <a:p>
            <a:pPr>
              <a:buClr>
                <a:srgbClr val="A51890"/>
              </a:buClr>
            </a:pPr>
            <a:r>
              <a:rPr lang="en-US" sz="2000" dirty="0">
                <a:latin typeface="Century Schoolbook" panose="02040604050505020304" pitchFamily="18" charset="0"/>
              </a:rPr>
              <a:t>the biggest global risk is cyber incidents</a:t>
            </a:r>
          </a:p>
          <a:p>
            <a:pPr>
              <a:buClr>
                <a:srgbClr val="A51890"/>
              </a:buClr>
            </a:pPr>
            <a:r>
              <a:rPr lang="en-US" sz="2000" dirty="0">
                <a:latin typeface="Century Schoolbook" panose="02040604050505020304" pitchFamily="18" charset="0"/>
              </a:rPr>
              <a:t>the biggest risk for businesses regardless of business size</a:t>
            </a:r>
            <a:endParaRPr lang="sk-SK" sz="2200" dirty="0">
              <a:latin typeface="Century Schoolbook" panose="02040604050505020304" pitchFamily="18" charset="0"/>
            </a:endParaRPr>
          </a:p>
        </p:txBody>
      </p:sp>
      <p:sp>
        <p:nvSpPr>
          <p:cNvPr id="9" name="Zástupný objekt pre pätu 4">
            <a:extLst>
              <a:ext uri="{FF2B5EF4-FFF2-40B4-BE49-F238E27FC236}">
                <a16:creationId xmlns:a16="http://schemas.microsoft.com/office/drawing/2014/main" id="{75312BA4-EDD7-2955-EBB7-496168DB8F63}"/>
              </a:ext>
            </a:extLst>
          </p:cNvPr>
          <p:cNvSpPr txBox="1">
            <a:spLocks/>
          </p:cNvSpPr>
          <p:nvPr/>
        </p:nvSpPr>
        <p:spPr>
          <a:xfrm>
            <a:off x="0" y="6356878"/>
            <a:ext cx="12192000" cy="384444"/>
          </a:xfrm>
          <a:prstGeom prst="rect">
            <a:avLst/>
          </a:prstGeom>
          <a:solidFill>
            <a:srgbClr val="A7A9AC"/>
          </a:solidFill>
          <a:ln>
            <a:noFill/>
          </a:ln>
        </p:spPr>
        <p:txBody>
          <a:bodyPr vert="horz" lIns="91440" tIns="45720" rIns="91440" bIns="45720" rtlCol="0" anchor="ctr"/>
          <a:lstStyle>
            <a:defPPr>
              <a:defRPr lang="sk-SK"/>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sk-SK" b="1" i="1">
                <a:solidFill>
                  <a:schemeClr val="bg1">
                    <a:lumMod val="50000"/>
                  </a:schemeClr>
                </a:solidFill>
                <a:latin typeface="Century Schoolbook" panose="02040604050505020304" pitchFamily="18" charset="0"/>
              </a:rPr>
              <a:t> </a:t>
            </a:r>
            <a:endParaRPr lang="sk-SK" b="1" i="1" dirty="0">
              <a:solidFill>
                <a:schemeClr val="bg1">
                  <a:lumMod val="50000"/>
                </a:schemeClr>
              </a:solidFill>
              <a:latin typeface="Century Schoolbook" panose="02040604050505020304" pitchFamily="18" charset="0"/>
            </a:endParaRPr>
          </a:p>
        </p:txBody>
      </p:sp>
      <p:sp>
        <p:nvSpPr>
          <p:cNvPr id="10" name="Zástupný objekt pre číslo snímky 8">
            <a:extLst>
              <a:ext uri="{FF2B5EF4-FFF2-40B4-BE49-F238E27FC236}">
                <a16:creationId xmlns:a16="http://schemas.microsoft.com/office/drawing/2014/main" id="{46A598F2-A7CD-E134-1E73-B2E04756A571}"/>
              </a:ext>
            </a:extLst>
          </p:cNvPr>
          <p:cNvSpPr>
            <a:spLocks noGrp="1"/>
          </p:cNvSpPr>
          <p:nvPr>
            <p:ph type="sldNum" sz="quarter" idx="12"/>
          </p:nvPr>
        </p:nvSpPr>
        <p:spPr>
          <a:xfrm>
            <a:off x="8610600" y="6356350"/>
            <a:ext cx="2743200" cy="365125"/>
          </a:xfrm>
        </p:spPr>
        <p:txBody>
          <a:bodyPr/>
          <a:lstStyle/>
          <a:p>
            <a:fld id="{D153BDA6-65FD-434B-9089-C763A6DA1766}" type="slidenum">
              <a:rPr lang="sk-SK" b="1" smtClean="0">
                <a:solidFill>
                  <a:schemeClr val="bg1"/>
                </a:solidFill>
                <a:latin typeface="Century Schoolbook" panose="02040604050505020304" pitchFamily="18" charset="0"/>
              </a:rPr>
              <a:t>9</a:t>
            </a:fld>
            <a:endParaRPr lang="sk-SK" b="1" dirty="0">
              <a:solidFill>
                <a:schemeClr val="bg1"/>
              </a:solidFill>
              <a:latin typeface="Century Schoolbook" panose="02040604050505020304" pitchFamily="18" charset="0"/>
            </a:endParaRPr>
          </a:p>
        </p:txBody>
      </p:sp>
      <p:pic>
        <p:nvPicPr>
          <p:cNvPr id="11" name="Obrázok 10">
            <a:extLst>
              <a:ext uri="{FF2B5EF4-FFF2-40B4-BE49-F238E27FC236}">
                <a16:creationId xmlns:a16="http://schemas.microsoft.com/office/drawing/2014/main" id="{19F4CB26-4015-9065-FA60-00B312C6798F}"/>
              </a:ext>
            </a:extLst>
          </p:cNvPr>
          <p:cNvPicPr>
            <a:picLocks noChangeAspect="1"/>
          </p:cNvPicPr>
          <p:nvPr/>
        </p:nvPicPr>
        <p:blipFill>
          <a:blip r:embed="rId3"/>
          <a:stretch>
            <a:fillRect/>
          </a:stretch>
        </p:blipFill>
        <p:spPr>
          <a:xfrm>
            <a:off x="551384" y="6356350"/>
            <a:ext cx="2483768" cy="385501"/>
          </a:xfrm>
          <a:prstGeom prst="rect">
            <a:avLst/>
          </a:prstGeom>
        </p:spPr>
      </p:pic>
    </p:spTree>
    <p:extLst>
      <p:ext uri="{BB962C8B-B14F-4D97-AF65-F5344CB8AC3E}">
        <p14:creationId xmlns:p14="http://schemas.microsoft.com/office/powerpoint/2010/main" val="40160315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310</TotalTime>
  <Words>1673</Words>
  <Application>Microsoft Office PowerPoint</Application>
  <PresentationFormat>Širokouhlá</PresentationFormat>
  <Paragraphs>211</Paragraphs>
  <Slides>15</Slides>
  <Notes>14</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15</vt:i4>
      </vt:variant>
    </vt:vector>
  </HeadingPairs>
  <TitlesOfParts>
    <vt:vector size="20" baseType="lpstr">
      <vt:lpstr>Arial</vt:lpstr>
      <vt:lpstr>Calibri</vt:lpstr>
      <vt:lpstr>Calibri Light</vt:lpstr>
      <vt:lpstr>Century Schoolbook</vt:lpstr>
      <vt:lpstr>Motív balíka Office</vt:lpstr>
      <vt:lpstr>Title</vt:lpstr>
      <vt:lpstr>Introduction, motivation</vt:lpstr>
      <vt:lpstr>Objectives (Aims/Goals of the thesis)</vt:lpstr>
      <vt:lpstr>Methods used</vt:lpstr>
      <vt:lpstr>Theoretical background</vt:lpstr>
      <vt:lpstr>State of art (Example 1)</vt:lpstr>
      <vt:lpstr>State of art (Example 2)</vt:lpstr>
      <vt:lpstr>Results, findings, evaluation (Example 1)</vt:lpstr>
      <vt:lpstr>Results, findings, evaluation (Example 2)</vt:lpstr>
      <vt:lpstr>Results, findings, evaluation (Example 3)</vt:lpstr>
      <vt:lpstr>Results, findings, evaluation (Example 4)</vt:lpstr>
      <vt:lpstr>Conclusions, contributions</vt:lpstr>
      <vt:lpstr>Suggestions and recommendations</vt:lpstr>
      <vt:lpstr>Title</vt:lpstr>
      <vt:lpstr>Reviews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dc:title>
  <dc:creator>Dr. Leos Safar, MSc., MBA</dc:creator>
  <cp:lastModifiedBy>Leoš Šafár</cp:lastModifiedBy>
  <cp:revision>55</cp:revision>
  <dcterms:created xsi:type="dcterms:W3CDTF">2024-06-20T10:15:27Z</dcterms:created>
  <dcterms:modified xsi:type="dcterms:W3CDTF">2024-09-13T07:48:44Z</dcterms:modified>
</cp:coreProperties>
</file>